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42" r:id="rId3"/>
    <p:sldId id="548" r:id="rId4"/>
    <p:sldId id="562" r:id="rId5"/>
    <p:sldId id="549" r:id="rId6"/>
    <p:sldId id="550" r:id="rId7"/>
    <p:sldId id="551" r:id="rId8"/>
    <p:sldId id="552" r:id="rId9"/>
    <p:sldId id="553" r:id="rId10"/>
    <p:sldId id="554" r:id="rId11"/>
    <p:sldId id="556" r:id="rId12"/>
    <p:sldId id="1048" r:id="rId13"/>
    <p:sldId id="555" r:id="rId14"/>
    <p:sldId id="557" r:id="rId15"/>
    <p:sldId id="558" r:id="rId16"/>
    <p:sldId id="559" r:id="rId17"/>
    <p:sldId id="560" r:id="rId18"/>
    <p:sldId id="1047" r:id="rId19"/>
    <p:sldId id="265"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806F5-F1DD-79F5-3D8D-85F6927CF9C2}" name="Author" initials="Author"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85CEFF"/>
    <a:srgbClr val="C7C7C7"/>
    <a:srgbClr val="FFB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1" d="100"/>
          <a:sy n="101"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4F72F7-2144-4513-8959-B73C430A30B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C103AFB5-1962-4165-88C5-C7E47C947BDE}">
      <dgm:prSet phldrT="[Text]" custT="1"/>
      <dgm:spPr>
        <a:solidFill>
          <a:schemeClr val="tx2">
            <a:lumMod val="10000"/>
            <a:lumOff val="90000"/>
          </a:schemeClr>
        </a:solidFill>
      </dgm:spPr>
      <dgm:t>
        <a:bodyPr/>
        <a:lstStyle/>
        <a:p>
          <a:pPr rtl="1">
            <a:lnSpc>
              <a:spcPct val="100000"/>
            </a:lnSpc>
          </a:pPr>
          <a:r>
            <a:rPr lang="ar-KW" sz="1400" b="0" dirty="0">
              <a:solidFill>
                <a:schemeClr val="tx1"/>
              </a:solidFill>
              <a:latin typeface="Sakkal Majalla" panose="02000000000000000000" pitchFamily="2" charset="-78"/>
              <a:cs typeface="mohammad bold art 1" pitchFamily="2" charset="-78"/>
            </a:rPr>
            <a:t>استلام الصفقات من البورصة</a:t>
          </a:r>
        </a:p>
      </dgm:t>
    </dgm:pt>
    <dgm:pt modelId="{BA198B10-D107-426E-9FB0-5C3B2AD9AC1E}" type="parTrans" cxnId="{07267BE2-549E-4579-89EC-AECB90E680E8}">
      <dgm:prSet/>
      <dgm:spPr/>
      <dgm:t>
        <a:bodyPr/>
        <a:lstStyle/>
        <a:p>
          <a:endParaRPr lang="en-GB" sz="1400" b="0">
            <a:latin typeface="Sakkal Majalla" panose="02000000000000000000" pitchFamily="2" charset="-78"/>
            <a:cs typeface="+mj-cs"/>
          </a:endParaRPr>
        </a:p>
      </dgm:t>
    </dgm:pt>
    <dgm:pt modelId="{643CA592-B112-4C71-A70E-F9360F11566D}" type="sibTrans" cxnId="{07267BE2-549E-4579-89EC-AECB90E680E8}">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1986D8B0-ACDF-4803-B344-0D7C4C2C3617}">
      <dgm:prSet phldrT="[Text]" custT="1"/>
      <dgm:spPr>
        <a:solidFill>
          <a:schemeClr val="bg1">
            <a:lumMod val="85000"/>
          </a:schemeClr>
        </a:solidFill>
      </dgm:spPr>
      <dgm:t>
        <a:bodyPr/>
        <a:lstStyle/>
        <a:p>
          <a:pPr rtl="1">
            <a:lnSpc>
              <a:spcPct val="100000"/>
            </a:lnSpc>
          </a:pPr>
          <a:r>
            <a:rPr lang="ar-KW" sz="1400" b="0" dirty="0">
              <a:solidFill>
                <a:schemeClr val="tx1"/>
              </a:solidFill>
              <a:latin typeface="Sakkal Majalla" panose="02000000000000000000" pitchFamily="2" charset="-78"/>
              <a:cs typeface="mohammad bold art 1" pitchFamily="2" charset="-78"/>
            </a:rPr>
            <a:t>التحقق من الصفقات ومطابقتها</a:t>
          </a:r>
          <a:endParaRPr lang="en-GB" sz="1400" b="0" dirty="0">
            <a:solidFill>
              <a:schemeClr val="tx1"/>
            </a:solidFill>
            <a:latin typeface="Sakkal Majalla" panose="02000000000000000000" pitchFamily="2" charset="-78"/>
            <a:cs typeface="mohammad bold art 1" pitchFamily="2" charset="-78"/>
          </a:endParaRPr>
        </a:p>
      </dgm:t>
    </dgm:pt>
    <dgm:pt modelId="{EC914ED6-C77A-495B-A8D9-E2F4C3019185}" type="parTrans" cxnId="{1979A0DA-D686-4CFD-A361-40A267B2359C}">
      <dgm:prSet/>
      <dgm:spPr/>
      <dgm:t>
        <a:bodyPr/>
        <a:lstStyle/>
        <a:p>
          <a:endParaRPr lang="en-GB" sz="1400" b="0">
            <a:latin typeface="Sakkal Majalla" panose="02000000000000000000" pitchFamily="2" charset="-78"/>
            <a:cs typeface="+mj-cs"/>
          </a:endParaRPr>
        </a:p>
      </dgm:t>
    </dgm:pt>
    <dgm:pt modelId="{22FEB92A-D641-4F9E-9114-8E5E5105B245}" type="sibTrans" cxnId="{1979A0DA-D686-4CFD-A361-40A267B2359C}">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F496A4DC-F0C4-470D-B798-65E2697D54BD}">
      <dgm:prSet phldrT="[Text]" custT="1"/>
      <dgm:spPr>
        <a:solidFill>
          <a:schemeClr val="bg1">
            <a:lumMod val="85000"/>
          </a:schemeClr>
        </a:solidFill>
      </dgm:spPr>
      <dgm:t>
        <a:bodyPr/>
        <a:lstStyle/>
        <a:p>
          <a:pPr rtl="1">
            <a:lnSpc>
              <a:spcPct val="100000"/>
            </a:lnSpc>
          </a:pPr>
          <a:r>
            <a:rPr lang="ar-KW" sz="1400" b="0" dirty="0">
              <a:solidFill>
                <a:schemeClr val="tx1"/>
              </a:solidFill>
              <a:latin typeface="Sakkal Majalla" panose="02000000000000000000" pitchFamily="2" charset="-78"/>
              <a:cs typeface="mohammad bold art 1" pitchFamily="2" charset="-78"/>
            </a:rPr>
            <a:t>تسجيل الصفقات</a:t>
          </a:r>
          <a:endParaRPr lang="en-GB" sz="1400" b="0" dirty="0">
            <a:solidFill>
              <a:schemeClr val="tx1"/>
            </a:solidFill>
            <a:latin typeface="Sakkal Majalla" panose="02000000000000000000" pitchFamily="2" charset="-78"/>
            <a:cs typeface="mohammad bold art 1" pitchFamily="2" charset="-78"/>
          </a:endParaRPr>
        </a:p>
      </dgm:t>
    </dgm:pt>
    <dgm:pt modelId="{033D3022-F69C-4316-9658-AFFF6A6D3CA9}" type="parTrans" cxnId="{6880A52D-633E-4B5D-B200-477FBF97451A}">
      <dgm:prSet/>
      <dgm:spPr/>
      <dgm:t>
        <a:bodyPr/>
        <a:lstStyle/>
        <a:p>
          <a:endParaRPr lang="en-GB" sz="1400" b="0">
            <a:latin typeface="Sakkal Majalla" panose="02000000000000000000" pitchFamily="2" charset="-78"/>
            <a:cs typeface="+mj-cs"/>
          </a:endParaRPr>
        </a:p>
      </dgm:t>
    </dgm:pt>
    <dgm:pt modelId="{ECBFEB1D-08C3-4011-A9B9-4B0B50B4E1C3}" type="sibTrans" cxnId="{6880A52D-633E-4B5D-B200-477FBF97451A}">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F1EC3FF0-3DA1-4455-AA90-00667430B74E}">
      <dgm:prSet phldrT="[Text]" custT="1"/>
      <dgm:spPr>
        <a:solidFill>
          <a:schemeClr val="bg1">
            <a:lumMod val="85000"/>
          </a:schemeClr>
        </a:solidFill>
      </dgm:spPr>
      <dgm:t>
        <a:bodyPr/>
        <a:lstStyle/>
        <a:p>
          <a:pPr rtl="1">
            <a:lnSpc>
              <a:spcPct val="100000"/>
            </a:lnSpc>
          </a:pPr>
          <a:r>
            <a:rPr lang="ar-KW" sz="1400" b="0" dirty="0">
              <a:solidFill>
                <a:schemeClr val="tx1"/>
              </a:solidFill>
              <a:latin typeface="Sakkal Majalla" panose="02000000000000000000" pitchFamily="2" charset="-78"/>
              <a:cs typeface="mohammad bold art 1" pitchFamily="2" charset="-78"/>
            </a:rPr>
            <a:t>إدخال الصفقات في نظام المقاصة</a:t>
          </a:r>
          <a:endParaRPr lang="en-GB" sz="1400" b="0" dirty="0">
            <a:solidFill>
              <a:schemeClr val="tx1"/>
            </a:solidFill>
            <a:latin typeface="Sakkal Majalla" panose="02000000000000000000" pitchFamily="2" charset="-78"/>
            <a:cs typeface="mohammad bold art 1" pitchFamily="2" charset="-78"/>
          </a:endParaRPr>
        </a:p>
      </dgm:t>
    </dgm:pt>
    <dgm:pt modelId="{D72B3C15-F519-41E3-ADB9-5FA6A47A4A37}" type="parTrans" cxnId="{D16610D3-7469-4E82-8AB3-F47A4F2F04CD}">
      <dgm:prSet/>
      <dgm:spPr/>
      <dgm:t>
        <a:bodyPr/>
        <a:lstStyle/>
        <a:p>
          <a:endParaRPr lang="en-GB" sz="1400" b="0">
            <a:latin typeface="Sakkal Majalla" panose="02000000000000000000" pitchFamily="2" charset="-78"/>
            <a:cs typeface="+mj-cs"/>
          </a:endParaRPr>
        </a:p>
      </dgm:t>
    </dgm:pt>
    <dgm:pt modelId="{BFBB574C-1847-4009-B923-ACB9C0973864}" type="sibTrans" cxnId="{D16610D3-7469-4E82-8AB3-F47A4F2F04CD}">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FA472A71-BFED-4797-B12A-5976DB9E8613}">
      <dgm:prSet phldrT="[Text]" custT="1"/>
      <dgm:spPr>
        <a:solidFill>
          <a:schemeClr val="bg1">
            <a:lumMod val="85000"/>
          </a:schemeClr>
        </a:solidFill>
      </dgm:spPr>
      <dgm:t>
        <a:bodyPr/>
        <a:lstStyle/>
        <a:p>
          <a:pPr rtl="1">
            <a:lnSpc>
              <a:spcPct val="100000"/>
            </a:lnSpc>
          </a:pPr>
          <a:r>
            <a:rPr lang="ar-KW" sz="1400" b="0" dirty="0">
              <a:solidFill>
                <a:schemeClr val="tx1"/>
              </a:solidFill>
              <a:latin typeface="Sakkal Majalla" panose="02000000000000000000" pitchFamily="2" charset="-78"/>
              <a:cs typeface="mohammad bold art 1" pitchFamily="2" charset="-78"/>
            </a:rPr>
            <a:t>تحويل الصفقات إلى عقود مقاصة عن طريق تجديد الالتزام</a:t>
          </a:r>
          <a:endParaRPr lang="en-GB" sz="1400" b="0" dirty="0">
            <a:solidFill>
              <a:schemeClr val="tx1"/>
            </a:solidFill>
            <a:latin typeface="Sakkal Majalla" panose="02000000000000000000" pitchFamily="2" charset="-78"/>
            <a:cs typeface="mohammad bold art 1" pitchFamily="2" charset="-78"/>
          </a:endParaRPr>
        </a:p>
      </dgm:t>
    </dgm:pt>
    <dgm:pt modelId="{A19BB882-ED14-4D37-A5D0-31DA0D443EB6}" type="parTrans" cxnId="{FFE599B7-9DD9-408F-AF35-060F2EF6D19F}">
      <dgm:prSet/>
      <dgm:spPr/>
      <dgm:t>
        <a:bodyPr/>
        <a:lstStyle/>
        <a:p>
          <a:endParaRPr lang="en-GB" sz="1400" b="0">
            <a:latin typeface="Sakkal Majalla" panose="02000000000000000000" pitchFamily="2" charset="-78"/>
            <a:cs typeface="+mj-cs"/>
          </a:endParaRPr>
        </a:p>
      </dgm:t>
    </dgm:pt>
    <dgm:pt modelId="{07D1C5D5-DF53-4957-992A-E8F53B7F1BA6}" type="sibTrans" cxnId="{FFE599B7-9DD9-408F-AF35-060F2EF6D19F}">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E7A84815-3939-4E17-AA66-3BEBA581F5F1}">
      <dgm:prSet phldrT="[Text]" custT="1"/>
      <dgm:spPr>
        <a:solidFill>
          <a:schemeClr val="bg1">
            <a:lumMod val="85000"/>
          </a:schemeClr>
        </a:solidFill>
      </dgm:spPr>
      <dgm:t>
        <a:bodyPr/>
        <a:lstStyle/>
        <a:p>
          <a:pPr>
            <a:lnSpc>
              <a:spcPct val="100000"/>
            </a:lnSpc>
          </a:pPr>
          <a:r>
            <a:rPr lang="ar-JO" sz="1400" b="0" dirty="0">
              <a:solidFill>
                <a:schemeClr val="tx1"/>
              </a:solidFill>
              <a:latin typeface="Sakkal Majalla" panose="02000000000000000000" pitchFamily="2" charset="-78"/>
              <a:cs typeface="mohammad bold art 1" pitchFamily="2" charset="-78"/>
            </a:rPr>
            <a:t>احتساب صافي الالتزامات الناشئة عن عملية التقاص</a:t>
          </a:r>
          <a:endParaRPr lang="en-GB" sz="1400" b="0" dirty="0">
            <a:solidFill>
              <a:schemeClr val="tx1"/>
            </a:solidFill>
            <a:latin typeface="Sakkal Majalla" panose="02000000000000000000" pitchFamily="2" charset="-78"/>
            <a:cs typeface="mohammad bold art 1" pitchFamily="2" charset="-78"/>
          </a:endParaRPr>
        </a:p>
      </dgm:t>
    </dgm:pt>
    <dgm:pt modelId="{3B1C6533-ED2A-46D3-8346-A34783348C5C}" type="parTrans" cxnId="{CF17C7D6-E072-4EAA-8B6D-CD4C021897BD}">
      <dgm:prSet/>
      <dgm:spPr/>
      <dgm:t>
        <a:bodyPr/>
        <a:lstStyle/>
        <a:p>
          <a:endParaRPr lang="en-GB" sz="1400" b="0">
            <a:latin typeface="Sakkal Majalla" panose="02000000000000000000" pitchFamily="2" charset="-78"/>
            <a:cs typeface="+mj-cs"/>
          </a:endParaRPr>
        </a:p>
      </dgm:t>
    </dgm:pt>
    <dgm:pt modelId="{A25A1155-CFDC-400F-B38A-5CC7CC8F8439}" type="sibTrans" cxnId="{CF17C7D6-E072-4EAA-8B6D-CD4C021897BD}">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11B1AE0E-E5F1-4EB2-962D-844B89AFFBD2}">
      <dgm:prSet phldrT="[Text]" custT="1"/>
      <dgm:spPr>
        <a:solidFill>
          <a:schemeClr val="bg1">
            <a:lumMod val="85000"/>
          </a:schemeClr>
        </a:solidFill>
      </dgm:spPr>
      <dgm:t>
        <a:bodyPr/>
        <a:lstStyle/>
        <a:p>
          <a:pPr>
            <a:lnSpc>
              <a:spcPct val="100000"/>
            </a:lnSpc>
          </a:pPr>
          <a:r>
            <a:rPr lang="ar-JO" sz="1400" b="0" dirty="0">
              <a:solidFill>
                <a:schemeClr val="tx1"/>
              </a:solidFill>
              <a:latin typeface="Sakkal Majalla" panose="02000000000000000000" pitchFamily="2" charset="-78"/>
              <a:cs typeface="mohammad bold art 1" pitchFamily="2" charset="-78"/>
            </a:rPr>
            <a:t>احتساب الهوامش التي ستترتب على عقود المقاصة والمطلوبة من عضو التقاص</a:t>
          </a:r>
          <a:endParaRPr lang="en-GB" sz="1400" b="0" dirty="0">
            <a:solidFill>
              <a:schemeClr val="tx1"/>
            </a:solidFill>
            <a:latin typeface="Sakkal Majalla" panose="02000000000000000000" pitchFamily="2" charset="-78"/>
            <a:cs typeface="mohammad bold art 1" pitchFamily="2" charset="-78"/>
          </a:endParaRPr>
        </a:p>
      </dgm:t>
    </dgm:pt>
    <dgm:pt modelId="{FEE11140-4A24-4300-99EE-7AF44FA6F665}" type="parTrans" cxnId="{39A647F3-9F70-4010-BAD0-EA4D204FE658}">
      <dgm:prSet/>
      <dgm:spPr/>
      <dgm:t>
        <a:bodyPr/>
        <a:lstStyle/>
        <a:p>
          <a:endParaRPr lang="en-GB" sz="1400" b="0">
            <a:latin typeface="Sakkal Majalla" panose="02000000000000000000" pitchFamily="2" charset="-78"/>
            <a:cs typeface="+mj-cs"/>
          </a:endParaRPr>
        </a:p>
      </dgm:t>
    </dgm:pt>
    <dgm:pt modelId="{FF56DC15-85E3-477B-8E0A-CF14E08726B1}" type="sibTrans" cxnId="{39A647F3-9F70-4010-BAD0-EA4D204FE658}">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004BE08F-E176-49D1-9712-793173E1882A}">
      <dgm:prSet phldrT="[Text]" custT="1"/>
      <dgm:spPr>
        <a:solidFill>
          <a:schemeClr val="bg1">
            <a:lumMod val="85000"/>
          </a:schemeClr>
        </a:solidFill>
      </dgm:spPr>
      <dgm:t>
        <a:bodyPr/>
        <a:lstStyle/>
        <a:p>
          <a:pPr>
            <a:lnSpc>
              <a:spcPct val="100000"/>
            </a:lnSpc>
          </a:pPr>
          <a:r>
            <a:rPr lang="ar-KW" sz="1400" b="0" dirty="0">
              <a:solidFill>
                <a:schemeClr val="tx1"/>
              </a:solidFill>
              <a:latin typeface="Sakkal Majalla" panose="02000000000000000000" pitchFamily="2" charset="-78"/>
              <a:cs typeface="mohammad bold art 1" pitchFamily="2" charset="-78"/>
            </a:rPr>
            <a:t>تسوية صافي المبالغ مع أعضاء التقاص الناتجة من عقود المقاصة</a:t>
          </a:r>
          <a:endParaRPr lang="en-GB" sz="1400" b="0" dirty="0">
            <a:solidFill>
              <a:schemeClr val="tx1"/>
            </a:solidFill>
            <a:latin typeface="Sakkal Majalla" panose="02000000000000000000" pitchFamily="2" charset="-78"/>
            <a:cs typeface="mohammad bold art 1" pitchFamily="2" charset="-78"/>
          </a:endParaRPr>
        </a:p>
      </dgm:t>
    </dgm:pt>
    <dgm:pt modelId="{89F9BD33-EF71-43E1-B65F-3C5C4A51FD41}" type="parTrans" cxnId="{73951BFE-F2CC-4B0C-A605-21E7D35DB47D}">
      <dgm:prSet/>
      <dgm:spPr/>
      <dgm:t>
        <a:bodyPr/>
        <a:lstStyle/>
        <a:p>
          <a:endParaRPr lang="en-GB" sz="1400" b="0">
            <a:latin typeface="Sakkal Majalla" panose="02000000000000000000" pitchFamily="2" charset="-78"/>
            <a:cs typeface="+mj-cs"/>
          </a:endParaRPr>
        </a:p>
      </dgm:t>
    </dgm:pt>
    <dgm:pt modelId="{0F60782B-5A56-4040-BB8A-2469CF0C5B3D}" type="sibTrans" cxnId="{73951BFE-F2CC-4B0C-A605-21E7D35DB47D}">
      <dgm:prSet custT="1"/>
      <dgm:spPr>
        <a:solidFill>
          <a:schemeClr val="tx2">
            <a:lumMod val="90000"/>
            <a:lumOff val="10000"/>
          </a:schemeClr>
        </a:solidFill>
      </dgm:spPr>
      <dgm:t>
        <a:bodyPr/>
        <a:lstStyle/>
        <a:p>
          <a:pPr rtl="1"/>
          <a:endParaRPr lang="en-GB" sz="1400" b="0" dirty="0">
            <a:latin typeface="Sakkal Majalla" panose="02000000000000000000" pitchFamily="2" charset="-78"/>
            <a:cs typeface="+mj-cs"/>
          </a:endParaRPr>
        </a:p>
      </dgm:t>
    </dgm:pt>
    <dgm:pt modelId="{CC1F3E7B-7571-468F-86D8-33BEAB2E9ADB}">
      <dgm:prSet phldrT="[Text]" custT="1"/>
      <dgm:spPr>
        <a:solidFill>
          <a:schemeClr val="tx2">
            <a:lumMod val="90000"/>
            <a:lumOff val="10000"/>
          </a:schemeClr>
        </a:solidFill>
      </dgm:spPr>
      <dgm:t>
        <a:bodyPr/>
        <a:lstStyle/>
        <a:p>
          <a:pPr>
            <a:lnSpc>
              <a:spcPct val="100000"/>
            </a:lnSpc>
          </a:pPr>
          <a:r>
            <a:rPr lang="ar-KW" sz="1400" b="0" dirty="0">
              <a:solidFill>
                <a:schemeClr val="bg1"/>
              </a:solidFill>
              <a:latin typeface="Sakkal Majalla" panose="02000000000000000000" pitchFamily="2" charset="-78"/>
              <a:cs typeface="mohammad bold art 1" pitchFamily="2" charset="-78"/>
            </a:rPr>
            <a:t>إتمام التسوية لإجمالي الأوراق المالية الخاصة بالمراكز التعاقدية المفتوحة</a:t>
          </a:r>
          <a:endParaRPr lang="en-GB" sz="1400" b="0" dirty="0">
            <a:solidFill>
              <a:schemeClr val="bg1"/>
            </a:solidFill>
            <a:latin typeface="Sakkal Majalla" panose="02000000000000000000" pitchFamily="2" charset="-78"/>
            <a:cs typeface="mohammad bold art 1" pitchFamily="2" charset="-78"/>
          </a:endParaRPr>
        </a:p>
      </dgm:t>
    </dgm:pt>
    <dgm:pt modelId="{3370B648-7B36-4EF6-B88A-59463CB6F844}" type="parTrans" cxnId="{D5F2096E-0EB5-4A7D-AA62-51A3C1127646}">
      <dgm:prSet/>
      <dgm:spPr/>
      <dgm:t>
        <a:bodyPr/>
        <a:lstStyle/>
        <a:p>
          <a:endParaRPr lang="en-GB" sz="1400" b="0">
            <a:latin typeface="Sakkal Majalla" panose="02000000000000000000" pitchFamily="2" charset="-78"/>
            <a:cs typeface="+mj-cs"/>
          </a:endParaRPr>
        </a:p>
      </dgm:t>
    </dgm:pt>
    <dgm:pt modelId="{3A3A42B5-E147-4EC5-8D21-A3447E1249D6}" type="sibTrans" cxnId="{D5F2096E-0EB5-4A7D-AA62-51A3C1127646}">
      <dgm:prSet/>
      <dgm:spPr/>
      <dgm:t>
        <a:bodyPr/>
        <a:lstStyle/>
        <a:p>
          <a:endParaRPr lang="en-GB" sz="1400" b="0">
            <a:latin typeface="Sakkal Majalla" panose="02000000000000000000" pitchFamily="2" charset="-78"/>
            <a:cs typeface="+mj-cs"/>
          </a:endParaRPr>
        </a:p>
      </dgm:t>
    </dgm:pt>
    <dgm:pt modelId="{D37E83E3-3999-4454-87E9-041B87177923}" type="pres">
      <dgm:prSet presAssocID="{F44F72F7-2144-4513-8959-B73C430A30B9}" presName="diagram" presStyleCnt="0">
        <dgm:presLayoutVars>
          <dgm:dir val="rev"/>
          <dgm:resizeHandles val="exact"/>
        </dgm:presLayoutVars>
      </dgm:prSet>
      <dgm:spPr/>
    </dgm:pt>
    <dgm:pt modelId="{C6F6E277-DB28-4540-AC90-B6C38DE7D50C}" type="pres">
      <dgm:prSet presAssocID="{C103AFB5-1962-4165-88C5-C7E47C947BDE}" presName="node" presStyleLbl="node1" presStyleIdx="0" presStyleCnt="9">
        <dgm:presLayoutVars>
          <dgm:bulletEnabled val="1"/>
        </dgm:presLayoutVars>
      </dgm:prSet>
      <dgm:spPr/>
    </dgm:pt>
    <dgm:pt modelId="{65E4E9CD-6684-4AD7-9169-EC65F933A5A6}" type="pres">
      <dgm:prSet presAssocID="{643CA592-B112-4C71-A70E-F9360F11566D}" presName="sibTrans" presStyleLbl="sibTrans2D1" presStyleIdx="0" presStyleCnt="8" custScaleY="63261"/>
      <dgm:spPr>
        <a:prstGeom prst="stripedRightArrow">
          <a:avLst/>
        </a:prstGeom>
      </dgm:spPr>
    </dgm:pt>
    <dgm:pt modelId="{A3DE2A25-EDF5-4762-ABEB-0BD04ECCB354}" type="pres">
      <dgm:prSet presAssocID="{643CA592-B112-4C71-A70E-F9360F11566D}" presName="connectorText" presStyleLbl="sibTrans2D1" presStyleIdx="0" presStyleCnt="8"/>
      <dgm:spPr/>
    </dgm:pt>
    <dgm:pt modelId="{322521D3-97EB-4C0A-8139-60A3FBB58E64}" type="pres">
      <dgm:prSet presAssocID="{F1EC3FF0-3DA1-4455-AA90-00667430B74E}" presName="node" presStyleLbl="node1" presStyleIdx="1" presStyleCnt="9">
        <dgm:presLayoutVars>
          <dgm:bulletEnabled val="1"/>
        </dgm:presLayoutVars>
      </dgm:prSet>
      <dgm:spPr/>
    </dgm:pt>
    <dgm:pt modelId="{6661D5D0-E106-4EE3-BCFA-9F240A4D2870}" type="pres">
      <dgm:prSet presAssocID="{BFBB574C-1847-4009-B923-ACB9C0973864}" presName="sibTrans" presStyleLbl="sibTrans2D1" presStyleIdx="1" presStyleCnt="8" custScaleY="63261"/>
      <dgm:spPr>
        <a:prstGeom prst="stripedRightArrow">
          <a:avLst/>
        </a:prstGeom>
      </dgm:spPr>
    </dgm:pt>
    <dgm:pt modelId="{683971F4-9B7D-4E17-B849-63D14BA7FEA1}" type="pres">
      <dgm:prSet presAssocID="{BFBB574C-1847-4009-B923-ACB9C0973864}" presName="connectorText" presStyleLbl="sibTrans2D1" presStyleIdx="1" presStyleCnt="8"/>
      <dgm:spPr/>
    </dgm:pt>
    <dgm:pt modelId="{E93029AD-F6CC-4C09-B97D-2850EFB9BF72}" type="pres">
      <dgm:prSet presAssocID="{1986D8B0-ACDF-4803-B344-0D7C4C2C3617}" presName="node" presStyleLbl="node1" presStyleIdx="2" presStyleCnt="9">
        <dgm:presLayoutVars>
          <dgm:bulletEnabled val="1"/>
        </dgm:presLayoutVars>
      </dgm:prSet>
      <dgm:spPr/>
    </dgm:pt>
    <dgm:pt modelId="{F450E90A-7248-4830-9672-747CCD7E371A}" type="pres">
      <dgm:prSet presAssocID="{22FEB92A-D641-4F9E-9114-8E5E5105B245}" presName="sibTrans" presStyleLbl="sibTrans2D1" presStyleIdx="2" presStyleCnt="8" custScaleY="65937"/>
      <dgm:spPr>
        <a:prstGeom prst="stripedRightArrow">
          <a:avLst/>
        </a:prstGeom>
      </dgm:spPr>
    </dgm:pt>
    <dgm:pt modelId="{9D0EEF11-CB4F-4DAC-AC0F-D131B469F1EA}" type="pres">
      <dgm:prSet presAssocID="{22FEB92A-D641-4F9E-9114-8E5E5105B245}" presName="connectorText" presStyleLbl="sibTrans2D1" presStyleIdx="2" presStyleCnt="8"/>
      <dgm:spPr/>
    </dgm:pt>
    <dgm:pt modelId="{7710988C-D8ED-44E8-907E-3CBBFD674F42}" type="pres">
      <dgm:prSet presAssocID="{F496A4DC-F0C4-470D-B798-65E2697D54BD}" presName="node" presStyleLbl="node1" presStyleIdx="3" presStyleCnt="9">
        <dgm:presLayoutVars>
          <dgm:bulletEnabled val="1"/>
        </dgm:presLayoutVars>
      </dgm:prSet>
      <dgm:spPr/>
    </dgm:pt>
    <dgm:pt modelId="{8D42EA41-3158-4F45-ACD1-11CA2A3AC1CD}" type="pres">
      <dgm:prSet presAssocID="{ECBFEB1D-08C3-4011-A9B9-4B0B50B4E1C3}" presName="sibTrans" presStyleLbl="sibTrans2D1" presStyleIdx="3" presStyleCnt="8" custScaleY="63261"/>
      <dgm:spPr>
        <a:prstGeom prst="stripedRightArrow">
          <a:avLst/>
        </a:prstGeom>
      </dgm:spPr>
    </dgm:pt>
    <dgm:pt modelId="{24F27E10-FBC5-4C21-8456-283F7F7069E4}" type="pres">
      <dgm:prSet presAssocID="{ECBFEB1D-08C3-4011-A9B9-4B0B50B4E1C3}" presName="connectorText" presStyleLbl="sibTrans2D1" presStyleIdx="3" presStyleCnt="8"/>
      <dgm:spPr/>
    </dgm:pt>
    <dgm:pt modelId="{29CECFFB-B497-4621-B970-16F50CF5E8DA}" type="pres">
      <dgm:prSet presAssocID="{FA472A71-BFED-4797-B12A-5976DB9E8613}" presName="node" presStyleLbl="node1" presStyleIdx="4" presStyleCnt="9">
        <dgm:presLayoutVars>
          <dgm:bulletEnabled val="1"/>
        </dgm:presLayoutVars>
      </dgm:prSet>
      <dgm:spPr/>
    </dgm:pt>
    <dgm:pt modelId="{FBB82718-F30C-48DF-9B25-0A981BB00584}" type="pres">
      <dgm:prSet presAssocID="{07D1C5D5-DF53-4957-992A-E8F53B7F1BA6}" presName="sibTrans" presStyleLbl="sibTrans2D1" presStyleIdx="4" presStyleCnt="8" custScaleY="63261"/>
      <dgm:spPr>
        <a:prstGeom prst="stripedRightArrow">
          <a:avLst/>
        </a:prstGeom>
      </dgm:spPr>
    </dgm:pt>
    <dgm:pt modelId="{E5EFC715-9B17-4FB9-83C0-D80BD00894F2}" type="pres">
      <dgm:prSet presAssocID="{07D1C5D5-DF53-4957-992A-E8F53B7F1BA6}" presName="connectorText" presStyleLbl="sibTrans2D1" presStyleIdx="4" presStyleCnt="8"/>
      <dgm:spPr/>
    </dgm:pt>
    <dgm:pt modelId="{7E2EF752-AC12-4098-A37B-F6355D9E3561}" type="pres">
      <dgm:prSet presAssocID="{E7A84815-3939-4E17-AA66-3BEBA581F5F1}" presName="node" presStyleLbl="node1" presStyleIdx="5" presStyleCnt="9">
        <dgm:presLayoutVars>
          <dgm:bulletEnabled val="1"/>
        </dgm:presLayoutVars>
      </dgm:prSet>
      <dgm:spPr/>
    </dgm:pt>
    <dgm:pt modelId="{2F45AE29-4F4D-45CB-B57F-9FFC8ACE6252}" type="pres">
      <dgm:prSet presAssocID="{A25A1155-CFDC-400F-B38A-5CC7CC8F8439}" presName="sibTrans" presStyleLbl="sibTrans2D1" presStyleIdx="5" presStyleCnt="8" custScaleY="65937"/>
      <dgm:spPr>
        <a:prstGeom prst="stripedRightArrow">
          <a:avLst/>
        </a:prstGeom>
      </dgm:spPr>
    </dgm:pt>
    <dgm:pt modelId="{2E15325D-A072-4D61-ACEE-9C83FD1E7816}" type="pres">
      <dgm:prSet presAssocID="{A25A1155-CFDC-400F-B38A-5CC7CC8F8439}" presName="connectorText" presStyleLbl="sibTrans2D1" presStyleIdx="5" presStyleCnt="8"/>
      <dgm:spPr/>
    </dgm:pt>
    <dgm:pt modelId="{C044806D-735E-4C35-9009-502387CBFCB3}" type="pres">
      <dgm:prSet presAssocID="{11B1AE0E-E5F1-4EB2-962D-844B89AFFBD2}" presName="node" presStyleLbl="node1" presStyleIdx="6" presStyleCnt="9">
        <dgm:presLayoutVars>
          <dgm:bulletEnabled val="1"/>
        </dgm:presLayoutVars>
      </dgm:prSet>
      <dgm:spPr/>
    </dgm:pt>
    <dgm:pt modelId="{26C4F256-CC94-4D7D-951C-20A63ECCBAB1}" type="pres">
      <dgm:prSet presAssocID="{FF56DC15-85E3-477B-8E0A-CF14E08726B1}" presName="sibTrans" presStyleLbl="sibTrans2D1" presStyleIdx="6" presStyleCnt="8" custScaleY="63261"/>
      <dgm:spPr>
        <a:prstGeom prst="stripedRightArrow">
          <a:avLst/>
        </a:prstGeom>
      </dgm:spPr>
    </dgm:pt>
    <dgm:pt modelId="{6CCCE437-331F-4F39-9113-D6F13CD4473D}" type="pres">
      <dgm:prSet presAssocID="{FF56DC15-85E3-477B-8E0A-CF14E08726B1}" presName="connectorText" presStyleLbl="sibTrans2D1" presStyleIdx="6" presStyleCnt="8"/>
      <dgm:spPr/>
    </dgm:pt>
    <dgm:pt modelId="{C45073CF-774C-499B-B998-C52086216A01}" type="pres">
      <dgm:prSet presAssocID="{004BE08F-E176-49D1-9712-793173E1882A}" presName="node" presStyleLbl="node1" presStyleIdx="7" presStyleCnt="9">
        <dgm:presLayoutVars>
          <dgm:bulletEnabled val="1"/>
        </dgm:presLayoutVars>
      </dgm:prSet>
      <dgm:spPr/>
    </dgm:pt>
    <dgm:pt modelId="{CFFC900D-7AB4-463A-9ABD-7310DE42C84D}" type="pres">
      <dgm:prSet presAssocID="{0F60782B-5A56-4040-BB8A-2469CF0C5B3D}" presName="sibTrans" presStyleLbl="sibTrans2D1" presStyleIdx="7" presStyleCnt="8" custScaleY="63261"/>
      <dgm:spPr>
        <a:prstGeom prst="stripedRightArrow">
          <a:avLst/>
        </a:prstGeom>
      </dgm:spPr>
    </dgm:pt>
    <dgm:pt modelId="{AD79C42C-B062-42BD-B962-53A40409AF09}" type="pres">
      <dgm:prSet presAssocID="{0F60782B-5A56-4040-BB8A-2469CF0C5B3D}" presName="connectorText" presStyleLbl="sibTrans2D1" presStyleIdx="7" presStyleCnt="8"/>
      <dgm:spPr/>
    </dgm:pt>
    <dgm:pt modelId="{11CDDBD6-0726-4958-9091-975360981517}" type="pres">
      <dgm:prSet presAssocID="{CC1F3E7B-7571-468F-86D8-33BEAB2E9ADB}" presName="node" presStyleLbl="node1" presStyleIdx="8" presStyleCnt="9">
        <dgm:presLayoutVars>
          <dgm:bulletEnabled val="1"/>
        </dgm:presLayoutVars>
      </dgm:prSet>
      <dgm:spPr/>
    </dgm:pt>
  </dgm:ptLst>
  <dgm:cxnLst>
    <dgm:cxn modelId="{0F68580E-21D4-4BD3-BDBF-0EB384E17359}" type="presOf" srcId="{FA472A71-BFED-4797-B12A-5976DB9E8613}" destId="{29CECFFB-B497-4621-B970-16F50CF5E8DA}" srcOrd="0" destOrd="0" presId="urn:microsoft.com/office/officeart/2005/8/layout/process5"/>
    <dgm:cxn modelId="{F677001F-8119-484A-A802-B13F4F3735A8}" type="presOf" srcId="{BFBB574C-1847-4009-B923-ACB9C0973864}" destId="{683971F4-9B7D-4E17-B849-63D14BA7FEA1}" srcOrd="1" destOrd="0" presId="urn:microsoft.com/office/officeart/2005/8/layout/process5"/>
    <dgm:cxn modelId="{1E804724-0619-421C-A7EA-B430D4D71FD8}" type="presOf" srcId="{ECBFEB1D-08C3-4011-A9B9-4B0B50B4E1C3}" destId="{8D42EA41-3158-4F45-ACD1-11CA2A3AC1CD}" srcOrd="0" destOrd="0" presId="urn:microsoft.com/office/officeart/2005/8/layout/process5"/>
    <dgm:cxn modelId="{A43D5924-0BFF-4EF9-9457-3008E8A894F0}" type="presOf" srcId="{ECBFEB1D-08C3-4011-A9B9-4B0B50B4E1C3}" destId="{24F27E10-FBC5-4C21-8456-283F7F7069E4}" srcOrd="1" destOrd="0" presId="urn:microsoft.com/office/officeart/2005/8/layout/process5"/>
    <dgm:cxn modelId="{CB555F28-E3EC-41A5-9117-74380B574C03}" type="presOf" srcId="{643CA592-B112-4C71-A70E-F9360F11566D}" destId="{A3DE2A25-EDF5-4762-ABEB-0BD04ECCB354}" srcOrd="1" destOrd="0" presId="urn:microsoft.com/office/officeart/2005/8/layout/process5"/>
    <dgm:cxn modelId="{0C392229-FB6B-4FD2-87C9-E4F79D38F3BE}" type="presOf" srcId="{0F60782B-5A56-4040-BB8A-2469CF0C5B3D}" destId="{CFFC900D-7AB4-463A-9ABD-7310DE42C84D}" srcOrd="0" destOrd="0" presId="urn:microsoft.com/office/officeart/2005/8/layout/process5"/>
    <dgm:cxn modelId="{6880A52D-633E-4B5D-B200-477FBF97451A}" srcId="{F44F72F7-2144-4513-8959-B73C430A30B9}" destId="{F496A4DC-F0C4-470D-B798-65E2697D54BD}" srcOrd="3" destOrd="0" parTransId="{033D3022-F69C-4316-9658-AFFF6A6D3CA9}" sibTransId="{ECBFEB1D-08C3-4011-A9B9-4B0B50B4E1C3}"/>
    <dgm:cxn modelId="{8E7B8640-5E8E-4926-B988-4A213D92AE0B}" type="presOf" srcId="{004BE08F-E176-49D1-9712-793173E1882A}" destId="{C45073CF-774C-499B-B998-C52086216A01}" srcOrd="0" destOrd="0" presId="urn:microsoft.com/office/officeart/2005/8/layout/process5"/>
    <dgm:cxn modelId="{2EDF6947-BE65-4F74-B680-9FD4B8E925E6}" type="presOf" srcId="{BFBB574C-1847-4009-B923-ACB9C0973864}" destId="{6661D5D0-E106-4EE3-BCFA-9F240A4D2870}" srcOrd="0" destOrd="0" presId="urn:microsoft.com/office/officeart/2005/8/layout/process5"/>
    <dgm:cxn modelId="{F47A286D-7C60-4A80-A7A2-50A922BBFA5C}" type="presOf" srcId="{643CA592-B112-4C71-A70E-F9360F11566D}" destId="{65E4E9CD-6684-4AD7-9169-EC65F933A5A6}" srcOrd="0" destOrd="0" presId="urn:microsoft.com/office/officeart/2005/8/layout/process5"/>
    <dgm:cxn modelId="{1BAA6D6D-6DCB-4BDA-8EE1-2F497B054BDF}" type="presOf" srcId="{22FEB92A-D641-4F9E-9114-8E5E5105B245}" destId="{F450E90A-7248-4830-9672-747CCD7E371A}" srcOrd="0" destOrd="0" presId="urn:microsoft.com/office/officeart/2005/8/layout/process5"/>
    <dgm:cxn modelId="{D5F2096E-0EB5-4A7D-AA62-51A3C1127646}" srcId="{F44F72F7-2144-4513-8959-B73C430A30B9}" destId="{CC1F3E7B-7571-468F-86D8-33BEAB2E9ADB}" srcOrd="8" destOrd="0" parTransId="{3370B648-7B36-4EF6-B88A-59463CB6F844}" sibTransId="{3A3A42B5-E147-4EC5-8D21-A3447E1249D6}"/>
    <dgm:cxn modelId="{AEB84753-957B-4540-9131-01C8E5D7778A}" type="presOf" srcId="{07D1C5D5-DF53-4957-992A-E8F53B7F1BA6}" destId="{E5EFC715-9B17-4FB9-83C0-D80BD00894F2}" srcOrd="1" destOrd="0" presId="urn:microsoft.com/office/officeart/2005/8/layout/process5"/>
    <dgm:cxn modelId="{47B96376-64EA-44DD-BA99-B232ECCEA8BA}" type="presOf" srcId="{22FEB92A-D641-4F9E-9114-8E5E5105B245}" destId="{9D0EEF11-CB4F-4DAC-AC0F-D131B469F1EA}" srcOrd="1" destOrd="0" presId="urn:microsoft.com/office/officeart/2005/8/layout/process5"/>
    <dgm:cxn modelId="{4C3A4177-EF4C-4E5D-8F68-9BBC13A73E87}" type="presOf" srcId="{F1EC3FF0-3DA1-4455-AA90-00667430B74E}" destId="{322521D3-97EB-4C0A-8139-60A3FBB58E64}" srcOrd="0" destOrd="0" presId="urn:microsoft.com/office/officeart/2005/8/layout/process5"/>
    <dgm:cxn modelId="{2F2AD27A-06D8-41B7-A6F8-C45968FDE3BE}" type="presOf" srcId="{11B1AE0E-E5F1-4EB2-962D-844B89AFFBD2}" destId="{C044806D-735E-4C35-9009-502387CBFCB3}" srcOrd="0" destOrd="0" presId="urn:microsoft.com/office/officeart/2005/8/layout/process5"/>
    <dgm:cxn modelId="{66496A7C-5FA8-4904-B69A-4DD62EF57F6D}" type="presOf" srcId="{07D1C5D5-DF53-4957-992A-E8F53B7F1BA6}" destId="{FBB82718-F30C-48DF-9B25-0A981BB00584}" srcOrd="0" destOrd="0" presId="urn:microsoft.com/office/officeart/2005/8/layout/process5"/>
    <dgm:cxn modelId="{1327297F-FBE5-4B1E-A06B-E26EF6CC9639}" type="presOf" srcId="{F44F72F7-2144-4513-8959-B73C430A30B9}" destId="{D37E83E3-3999-4454-87E9-041B87177923}" srcOrd="0" destOrd="0" presId="urn:microsoft.com/office/officeart/2005/8/layout/process5"/>
    <dgm:cxn modelId="{E07C3881-D3F7-4C73-85B4-36FA66A7E90E}" type="presOf" srcId="{FF56DC15-85E3-477B-8E0A-CF14E08726B1}" destId="{6CCCE437-331F-4F39-9113-D6F13CD4473D}" srcOrd="1" destOrd="0" presId="urn:microsoft.com/office/officeart/2005/8/layout/process5"/>
    <dgm:cxn modelId="{815C1C88-0544-4379-B9B7-1EB181D85B89}" type="presOf" srcId="{0F60782B-5A56-4040-BB8A-2469CF0C5B3D}" destId="{AD79C42C-B062-42BD-B962-53A40409AF09}" srcOrd="1" destOrd="0" presId="urn:microsoft.com/office/officeart/2005/8/layout/process5"/>
    <dgm:cxn modelId="{22F5098A-ADFF-4E58-BA6A-7749710739FB}" type="presOf" srcId="{CC1F3E7B-7571-468F-86D8-33BEAB2E9ADB}" destId="{11CDDBD6-0726-4958-9091-975360981517}" srcOrd="0" destOrd="0" presId="urn:microsoft.com/office/officeart/2005/8/layout/process5"/>
    <dgm:cxn modelId="{5A1AF68D-8A6D-4776-9E92-4797FB21D018}" type="presOf" srcId="{FF56DC15-85E3-477B-8E0A-CF14E08726B1}" destId="{26C4F256-CC94-4D7D-951C-20A63ECCBAB1}" srcOrd="0" destOrd="0" presId="urn:microsoft.com/office/officeart/2005/8/layout/process5"/>
    <dgm:cxn modelId="{FFE599B7-9DD9-408F-AF35-060F2EF6D19F}" srcId="{F44F72F7-2144-4513-8959-B73C430A30B9}" destId="{FA472A71-BFED-4797-B12A-5976DB9E8613}" srcOrd="4" destOrd="0" parTransId="{A19BB882-ED14-4D37-A5D0-31DA0D443EB6}" sibTransId="{07D1C5D5-DF53-4957-992A-E8F53B7F1BA6}"/>
    <dgm:cxn modelId="{E65E77BF-A86E-4EB9-8AEA-F8F1C8F624C5}" type="presOf" srcId="{F496A4DC-F0C4-470D-B798-65E2697D54BD}" destId="{7710988C-D8ED-44E8-907E-3CBBFD674F42}" srcOrd="0" destOrd="0" presId="urn:microsoft.com/office/officeart/2005/8/layout/process5"/>
    <dgm:cxn modelId="{B54B6EC4-B4A3-46FC-BAC3-70D88A7D88FC}" type="presOf" srcId="{C103AFB5-1962-4165-88C5-C7E47C947BDE}" destId="{C6F6E277-DB28-4540-AC90-B6C38DE7D50C}" srcOrd="0" destOrd="0" presId="urn:microsoft.com/office/officeart/2005/8/layout/process5"/>
    <dgm:cxn modelId="{D30986C9-9719-4653-BDC0-B623CF5ACAAF}" type="presOf" srcId="{E7A84815-3939-4E17-AA66-3BEBA581F5F1}" destId="{7E2EF752-AC12-4098-A37B-F6355D9E3561}" srcOrd="0" destOrd="0" presId="urn:microsoft.com/office/officeart/2005/8/layout/process5"/>
    <dgm:cxn modelId="{D16610D3-7469-4E82-8AB3-F47A4F2F04CD}" srcId="{F44F72F7-2144-4513-8959-B73C430A30B9}" destId="{F1EC3FF0-3DA1-4455-AA90-00667430B74E}" srcOrd="1" destOrd="0" parTransId="{D72B3C15-F519-41E3-ADB9-5FA6A47A4A37}" sibTransId="{BFBB574C-1847-4009-B923-ACB9C0973864}"/>
    <dgm:cxn modelId="{CF17C7D6-E072-4EAA-8B6D-CD4C021897BD}" srcId="{F44F72F7-2144-4513-8959-B73C430A30B9}" destId="{E7A84815-3939-4E17-AA66-3BEBA581F5F1}" srcOrd="5" destOrd="0" parTransId="{3B1C6533-ED2A-46D3-8346-A34783348C5C}" sibTransId="{A25A1155-CFDC-400F-B38A-5CC7CC8F8439}"/>
    <dgm:cxn modelId="{E99756D9-F375-4448-9A8E-1EB850823F75}" type="presOf" srcId="{A25A1155-CFDC-400F-B38A-5CC7CC8F8439}" destId="{2F45AE29-4F4D-45CB-B57F-9FFC8ACE6252}" srcOrd="0" destOrd="0" presId="urn:microsoft.com/office/officeart/2005/8/layout/process5"/>
    <dgm:cxn modelId="{1979A0DA-D686-4CFD-A361-40A267B2359C}" srcId="{F44F72F7-2144-4513-8959-B73C430A30B9}" destId="{1986D8B0-ACDF-4803-B344-0D7C4C2C3617}" srcOrd="2" destOrd="0" parTransId="{EC914ED6-C77A-495B-A8D9-E2F4C3019185}" sibTransId="{22FEB92A-D641-4F9E-9114-8E5E5105B245}"/>
    <dgm:cxn modelId="{B7AD04DE-7D2D-4C6D-9B2B-7D63C1996F0F}" type="presOf" srcId="{A25A1155-CFDC-400F-B38A-5CC7CC8F8439}" destId="{2E15325D-A072-4D61-ACEE-9C83FD1E7816}" srcOrd="1" destOrd="0" presId="urn:microsoft.com/office/officeart/2005/8/layout/process5"/>
    <dgm:cxn modelId="{07267BE2-549E-4579-89EC-AECB90E680E8}" srcId="{F44F72F7-2144-4513-8959-B73C430A30B9}" destId="{C103AFB5-1962-4165-88C5-C7E47C947BDE}" srcOrd="0" destOrd="0" parTransId="{BA198B10-D107-426E-9FB0-5C3B2AD9AC1E}" sibTransId="{643CA592-B112-4C71-A70E-F9360F11566D}"/>
    <dgm:cxn modelId="{98356DF0-8293-4C87-9261-DD8B5E54C2B5}" type="presOf" srcId="{1986D8B0-ACDF-4803-B344-0D7C4C2C3617}" destId="{E93029AD-F6CC-4C09-B97D-2850EFB9BF72}" srcOrd="0" destOrd="0" presId="urn:microsoft.com/office/officeart/2005/8/layout/process5"/>
    <dgm:cxn modelId="{39A647F3-9F70-4010-BAD0-EA4D204FE658}" srcId="{F44F72F7-2144-4513-8959-B73C430A30B9}" destId="{11B1AE0E-E5F1-4EB2-962D-844B89AFFBD2}" srcOrd="6" destOrd="0" parTransId="{FEE11140-4A24-4300-99EE-7AF44FA6F665}" sibTransId="{FF56DC15-85E3-477B-8E0A-CF14E08726B1}"/>
    <dgm:cxn modelId="{73951BFE-F2CC-4B0C-A605-21E7D35DB47D}" srcId="{F44F72F7-2144-4513-8959-B73C430A30B9}" destId="{004BE08F-E176-49D1-9712-793173E1882A}" srcOrd="7" destOrd="0" parTransId="{89F9BD33-EF71-43E1-B65F-3C5C4A51FD41}" sibTransId="{0F60782B-5A56-4040-BB8A-2469CF0C5B3D}"/>
    <dgm:cxn modelId="{ECB7E853-160B-4C2B-B7D1-07A9B2089BCA}" type="presParOf" srcId="{D37E83E3-3999-4454-87E9-041B87177923}" destId="{C6F6E277-DB28-4540-AC90-B6C38DE7D50C}" srcOrd="0" destOrd="0" presId="urn:microsoft.com/office/officeart/2005/8/layout/process5"/>
    <dgm:cxn modelId="{646C1095-A02B-43CD-BE50-B6EC8DD1B31C}" type="presParOf" srcId="{D37E83E3-3999-4454-87E9-041B87177923}" destId="{65E4E9CD-6684-4AD7-9169-EC65F933A5A6}" srcOrd="1" destOrd="0" presId="urn:microsoft.com/office/officeart/2005/8/layout/process5"/>
    <dgm:cxn modelId="{419A027D-8514-45C8-A43C-5798B7295238}" type="presParOf" srcId="{65E4E9CD-6684-4AD7-9169-EC65F933A5A6}" destId="{A3DE2A25-EDF5-4762-ABEB-0BD04ECCB354}" srcOrd="0" destOrd="0" presId="urn:microsoft.com/office/officeart/2005/8/layout/process5"/>
    <dgm:cxn modelId="{77FFAEAD-5C19-4D06-AAD3-7E24B9AD2F76}" type="presParOf" srcId="{D37E83E3-3999-4454-87E9-041B87177923}" destId="{322521D3-97EB-4C0A-8139-60A3FBB58E64}" srcOrd="2" destOrd="0" presId="urn:microsoft.com/office/officeart/2005/8/layout/process5"/>
    <dgm:cxn modelId="{131A64B0-C15A-4674-B073-77FE80263C65}" type="presParOf" srcId="{D37E83E3-3999-4454-87E9-041B87177923}" destId="{6661D5D0-E106-4EE3-BCFA-9F240A4D2870}" srcOrd="3" destOrd="0" presId="urn:microsoft.com/office/officeart/2005/8/layout/process5"/>
    <dgm:cxn modelId="{521C4CA4-617D-4EB9-BD4F-024F8228942D}" type="presParOf" srcId="{6661D5D0-E106-4EE3-BCFA-9F240A4D2870}" destId="{683971F4-9B7D-4E17-B849-63D14BA7FEA1}" srcOrd="0" destOrd="0" presId="urn:microsoft.com/office/officeart/2005/8/layout/process5"/>
    <dgm:cxn modelId="{6BD8ABC5-2A8D-4DF6-B249-EC7ECB2B25EF}" type="presParOf" srcId="{D37E83E3-3999-4454-87E9-041B87177923}" destId="{E93029AD-F6CC-4C09-B97D-2850EFB9BF72}" srcOrd="4" destOrd="0" presId="urn:microsoft.com/office/officeart/2005/8/layout/process5"/>
    <dgm:cxn modelId="{046A9B95-AC17-423D-845B-F748ECF63467}" type="presParOf" srcId="{D37E83E3-3999-4454-87E9-041B87177923}" destId="{F450E90A-7248-4830-9672-747CCD7E371A}" srcOrd="5" destOrd="0" presId="urn:microsoft.com/office/officeart/2005/8/layout/process5"/>
    <dgm:cxn modelId="{984F084F-00A8-4269-BB3C-891D7140D933}" type="presParOf" srcId="{F450E90A-7248-4830-9672-747CCD7E371A}" destId="{9D0EEF11-CB4F-4DAC-AC0F-D131B469F1EA}" srcOrd="0" destOrd="0" presId="urn:microsoft.com/office/officeart/2005/8/layout/process5"/>
    <dgm:cxn modelId="{47D464D1-C767-4967-9451-3C91BACE5B26}" type="presParOf" srcId="{D37E83E3-3999-4454-87E9-041B87177923}" destId="{7710988C-D8ED-44E8-907E-3CBBFD674F42}" srcOrd="6" destOrd="0" presId="urn:microsoft.com/office/officeart/2005/8/layout/process5"/>
    <dgm:cxn modelId="{589E04DC-139D-4875-AA16-3C77529E6713}" type="presParOf" srcId="{D37E83E3-3999-4454-87E9-041B87177923}" destId="{8D42EA41-3158-4F45-ACD1-11CA2A3AC1CD}" srcOrd="7" destOrd="0" presId="urn:microsoft.com/office/officeart/2005/8/layout/process5"/>
    <dgm:cxn modelId="{E735DE10-67D2-4E3E-9FC2-11ACC451B2A5}" type="presParOf" srcId="{8D42EA41-3158-4F45-ACD1-11CA2A3AC1CD}" destId="{24F27E10-FBC5-4C21-8456-283F7F7069E4}" srcOrd="0" destOrd="0" presId="urn:microsoft.com/office/officeart/2005/8/layout/process5"/>
    <dgm:cxn modelId="{6291EE55-59B8-4866-B2CD-1324251BED0D}" type="presParOf" srcId="{D37E83E3-3999-4454-87E9-041B87177923}" destId="{29CECFFB-B497-4621-B970-16F50CF5E8DA}" srcOrd="8" destOrd="0" presId="urn:microsoft.com/office/officeart/2005/8/layout/process5"/>
    <dgm:cxn modelId="{57525654-E6EB-485D-B519-8D8ABCDD27CA}" type="presParOf" srcId="{D37E83E3-3999-4454-87E9-041B87177923}" destId="{FBB82718-F30C-48DF-9B25-0A981BB00584}" srcOrd="9" destOrd="0" presId="urn:microsoft.com/office/officeart/2005/8/layout/process5"/>
    <dgm:cxn modelId="{BF33930A-28B2-4F95-9207-A21AAEF70535}" type="presParOf" srcId="{FBB82718-F30C-48DF-9B25-0A981BB00584}" destId="{E5EFC715-9B17-4FB9-83C0-D80BD00894F2}" srcOrd="0" destOrd="0" presId="urn:microsoft.com/office/officeart/2005/8/layout/process5"/>
    <dgm:cxn modelId="{51779FA7-64F7-467E-8153-03F6C73D3E73}" type="presParOf" srcId="{D37E83E3-3999-4454-87E9-041B87177923}" destId="{7E2EF752-AC12-4098-A37B-F6355D9E3561}" srcOrd="10" destOrd="0" presId="urn:microsoft.com/office/officeart/2005/8/layout/process5"/>
    <dgm:cxn modelId="{01583A1F-4439-4D88-96B5-B8CC1D869474}" type="presParOf" srcId="{D37E83E3-3999-4454-87E9-041B87177923}" destId="{2F45AE29-4F4D-45CB-B57F-9FFC8ACE6252}" srcOrd="11" destOrd="0" presId="urn:microsoft.com/office/officeart/2005/8/layout/process5"/>
    <dgm:cxn modelId="{99279169-C5FF-4C73-9735-D114276A0AF5}" type="presParOf" srcId="{2F45AE29-4F4D-45CB-B57F-9FFC8ACE6252}" destId="{2E15325D-A072-4D61-ACEE-9C83FD1E7816}" srcOrd="0" destOrd="0" presId="urn:microsoft.com/office/officeart/2005/8/layout/process5"/>
    <dgm:cxn modelId="{AA6A30BF-A380-47EA-9FF7-36367E23CE3C}" type="presParOf" srcId="{D37E83E3-3999-4454-87E9-041B87177923}" destId="{C044806D-735E-4C35-9009-502387CBFCB3}" srcOrd="12" destOrd="0" presId="urn:microsoft.com/office/officeart/2005/8/layout/process5"/>
    <dgm:cxn modelId="{53C1B9EF-F004-4C90-8E05-EA1A9E42BFF1}" type="presParOf" srcId="{D37E83E3-3999-4454-87E9-041B87177923}" destId="{26C4F256-CC94-4D7D-951C-20A63ECCBAB1}" srcOrd="13" destOrd="0" presId="urn:microsoft.com/office/officeart/2005/8/layout/process5"/>
    <dgm:cxn modelId="{16AF3B10-F641-4EFC-8157-18D35338CBAC}" type="presParOf" srcId="{26C4F256-CC94-4D7D-951C-20A63ECCBAB1}" destId="{6CCCE437-331F-4F39-9113-D6F13CD4473D}" srcOrd="0" destOrd="0" presId="urn:microsoft.com/office/officeart/2005/8/layout/process5"/>
    <dgm:cxn modelId="{6E8800C8-A9DC-4182-80B5-C87D0ACDD4F8}" type="presParOf" srcId="{D37E83E3-3999-4454-87E9-041B87177923}" destId="{C45073CF-774C-499B-B998-C52086216A01}" srcOrd="14" destOrd="0" presId="urn:microsoft.com/office/officeart/2005/8/layout/process5"/>
    <dgm:cxn modelId="{7973C841-2CD0-4C06-9A5D-8E8EB5BB8C8E}" type="presParOf" srcId="{D37E83E3-3999-4454-87E9-041B87177923}" destId="{CFFC900D-7AB4-463A-9ABD-7310DE42C84D}" srcOrd="15" destOrd="0" presId="urn:microsoft.com/office/officeart/2005/8/layout/process5"/>
    <dgm:cxn modelId="{0D0E26E0-6C2D-4204-B4F3-7EB767E18F8F}" type="presParOf" srcId="{CFFC900D-7AB4-463A-9ABD-7310DE42C84D}" destId="{AD79C42C-B062-42BD-B962-53A40409AF09}" srcOrd="0" destOrd="0" presId="urn:microsoft.com/office/officeart/2005/8/layout/process5"/>
    <dgm:cxn modelId="{5DE0A437-7EDC-4050-A264-3CBC97B4E98B}" type="presParOf" srcId="{D37E83E3-3999-4454-87E9-041B87177923}" destId="{11CDDBD6-0726-4958-9091-975360981517}" srcOrd="16" destOrd="0" presId="urn:microsoft.com/office/officeart/2005/8/layout/process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2EC3F5B-8AAA-437C-8DDD-75E193B4D2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182568F-869B-4F21-A435-B8D415352FA7}">
      <dgm:prSet phldrT="[Text]" custT="1"/>
      <dgm:spPr>
        <a:xfrm rot="10800000">
          <a:off x="6308367" y="2096"/>
          <a:ext cx="2819097" cy="747140"/>
        </a:xfrm>
        <a:prstGeom prst="chevron">
          <a:avLst/>
        </a:prstGeom>
        <a:solidFill>
          <a:schemeClr val="tx2">
            <a:lumMod val="90000"/>
            <a:lumOff val="10000"/>
          </a:schemeClr>
        </a:solidFill>
        <a:ln w="12700" cap="flat" cmpd="sng" algn="ctr">
          <a:solidFill>
            <a:sysClr val="window" lastClr="FFFFFF">
              <a:hueOff val="0"/>
              <a:satOff val="0"/>
              <a:lumOff val="0"/>
              <a:alphaOff val="0"/>
            </a:sysClr>
          </a:solidFill>
          <a:prstDash val="solid"/>
          <a:miter lim="800000"/>
        </a:ln>
        <a:effectLst/>
      </dgm:spPr>
      <dgm:t>
        <a:bodyPr/>
        <a:lstStyle/>
        <a:p>
          <a:pPr rtl="1">
            <a:lnSpc>
              <a:spcPct val="100000"/>
            </a:lnSpc>
            <a:spcAft>
              <a:spcPts val="0"/>
            </a:spcAft>
            <a:buNone/>
          </a:pPr>
          <a:r>
            <a:rPr lang="ar-KW" sz="1800" dirty="0">
              <a:solidFill>
                <a:schemeClr val="bg1"/>
              </a:solidFill>
              <a:latin typeface="Calibri" panose="020F0502020204030204"/>
              <a:ea typeface="+mn-ea"/>
              <a:cs typeface="mohammad bold art 1" pitchFamily="2" charset="-78"/>
            </a:rPr>
            <a:t>تسوية عمليات جلسة الشراء الإجباري</a:t>
          </a:r>
          <a:endParaRPr lang="en-US" sz="1800" dirty="0">
            <a:solidFill>
              <a:schemeClr val="bg1"/>
            </a:solidFill>
            <a:latin typeface="Calibri" panose="020F0502020204030204"/>
            <a:ea typeface="+mn-ea"/>
            <a:cs typeface="mohammad bold art 1" pitchFamily="2" charset="-78"/>
          </a:endParaRPr>
        </a:p>
      </dgm:t>
    </dgm:pt>
    <dgm:pt modelId="{B2A012EE-BBAC-43EC-866A-E3D73754E4DF}" type="parTrans" cxnId="{4A7A70A2-96BC-4384-BCD3-6C5ACF4086EF}">
      <dgm:prSet/>
      <dgm:spPr/>
      <dgm:t>
        <a:bodyPr/>
        <a:lstStyle/>
        <a:p>
          <a:pPr rtl="1"/>
          <a:endParaRPr lang="en-US" sz="1600">
            <a:cs typeface="+mj-cs"/>
          </a:endParaRPr>
        </a:p>
      </dgm:t>
    </dgm:pt>
    <dgm:pt modelId="{723145D6-8A45-4CA9-9130-1EEDFF7FE550}" type="sibTrans" cxnId="{4A7A70A2-96BC-4384-BCD3-6C5ACF4086EF}">
      <dgm:prSet/>
      <dgm:spPr/>
      <dgm:t>
        <a:bodyPr/>
        <a:lstStyle/>
        <a:p>
          <a:pPr rtl="1"/>
          <a:endParaRPr lang="en-US" sz="1600">
            <a:cs typeface="+mj-cs"/>
          </a:endParaRPr>
        </a:p>
      </dgm:t>
    </dgm:pt>
    <dgm:pt modelId="{C7745872-2805-4690-AD96-41A7812AC321}">
      <dgm:prSet phldrT="[Text]" custT="1"/>
      <dgm:spPr>
        <a:xfrm rot="10800000">
          <a:off x="6308367" y="868769"/>
          <a:ext cx="2819097" cy="747140"/>
        </a:xfrm>
        <a:prstGeom prst="chevron">
          <a:avLst/>
        </a:prstGeom>
        <a:solidFill>
          <a:schemeClr val="tx2">
            <a:lumMod val="10000"/>
            <a:lumOff val="90000"/>
          </a:schemeClr>
        </a:solidFill>
        <a:ln w="12700" cap="flat" cmpd="sng" algn="ctr">
          <a:solidFill>
            <a:sysClr val="window" lastClr="FFFFFF">
              <a:hueOff val="0"/>
              <a:satOff val="0"/>
              <a:lumOff val="0"/>
              <a:alphaOff val="0"/>
            </a:sysClr>
          </a:solidFill>
          <a:prstDash val="solid"/>
          <a:miter lim="800000"/>
        </a:ln>
        <a:effectLst/>
      </dgm:spPr>
      <dgm:t>
        <a:bodyPr/>
        <a:lstStyle/>
        <a:p>
          <a:pPr rtl="1">
            <a:lnSpc>
              <a:spcPct val="100000"/>
            </a:lnSpc>
            <a:spcAft>
              <a:spcPts val="0"/>
            </a:spcAft>
            <a:buNone/>
          </a:pPr>
          <a:r>
            <a:rPr lang="ar-KW" sz="1800" dirty="0">
              <a:solidFill>
                <a:schemeClr val="tx1"/>
              </a:solidFill>
              <a:latin typeface="Calibri" panose="020F0502020204030204"/>
              <a:ea typeface="+mn-ea"/>
              <a:cs typeface="mohammad bold art 1" pitchFamily="2" charset="-78"/>
            </a:rPr>
            <a:t>تسوية اخفاقات الأسهم</a:t>
          </a:r>
          <a:endParaRPr lang="en-US" sz="1800" dirty="0">
            <a:solidFill>
              <a:schemeClr val="tx1"/>
            </a:solidFill>
            <a:latin typeface="Calibri" panose="020F0502020204030204"/>
            <a:ea typeface="+mn-ea"/>
            <a:cs typeface="mohammad bold art 1" pitchFamily="2" charset="-78"/>
          </a:endParaRPr>
        </a:p>
      </dgm:t>
    </dgm:pt>
    <dgm:pt modelId="{5B3C3C2C-BE13-45A8-ADEB-0716CF52BDC2}" type="parTrans" cxnId="{0F8834E4-0F9E-4C09-AA8E-7B6FC04E1301}">
      <dgm:prSet/>
      <dgm:spPr/>
      <dgm:t>
        <a:bodyPr/>
        <a:lstStyle/>
        <a:p>
          <a:pPr rtl="1"/>
          <a:endParaRPr lang="en-US" sz="1600">
            <a:cs typeface="+mj-cs"/>
          </a:endParaRPr>
        </a:p>
      </dgm:t>
    </dgm:pt>
    <dgm:pt modelId="{E2FE8C58-7B6E-43A6-B2F8-2F33C7D64FB2}" type="sibTrans" cxnId="{0F8834E4-0F9E-4C09-AA8E-7B6FC04E1301}">
      <dgm:prSet/>
      <dgm:spPr/>
      <dgm:t>
        <a:bodyPr/>
        <a:lstStyle/>
        <a:p>
          <a:pPr rtl="1"/>
          <a:endParaRPr lang="en-US" sz="1600">
            <a:cs typeface="+mj-cs"/>
          </a:endParaRPr>
        </a:p>
      </dgm:t>
    </dgm:pt>
    <dgm:pt modelId="{B282095F-B445-45F4-BD10-44C4721629D4}">
      <dgm:prSet phldrT="[Text]" custT="1"/>
      <dgm:spPr>
        <a:xfrm rot="10800000">
          <a:off x="4814206" y="888009"/>
          <a:ext cx="1771647" cy="708659"/>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PW1</a:t>
          </a:r>
        </a:p>
      </dgm:t>
    </dgm:pt>
    <dgm:pt modelId="{78D3DA53-9A20-4BA6-8598-3CFD24EBFC6B}" type="parTrans" cxnId="{FDA136A7-AEDA-4B4E-B56E-08260208F54E}">
      <dgm:prSet/>
      <dgm:spPr/>
      <dgm:t>
        <a:bodyPr/>
        <a:lstStyle/>
        <a:p>
          <a:pPr rtl="1"/>
          <a:endParaRPr lang="en-US" sz="1600">
            <a:cs typeface="+mj-cs"/>
          </a:endParaRPr>
        </a:p>
      </dgm:t>
    </dgm:pt>
    <dgm:pt modelId="{1C331BB0-CAEE-4F7E-AB24-5F8357585ECF}" type="sibTrans" cxnId="{FDA136A7-AEDA-4B4E-B56E-08260208F54E}">
      <dgm:prSet/>
      <dgm:spPr/>
      <dgm:t>
        <a:bodyPr/>
        <a:lstStyle/>
        <a:p>
          <a:pPr rtl="1"/>
          <a:endParaRPr lang="en-US" sz="1600">
            <a:cs typeface="+mj-cs"/>
          </a:endParaRPr>
        </a:p>
      </dgm:t>
    </dgm:pt>
    <dgm:pt modelId="{20EE7099-F758-46D7-AC1C-E73A5DE1D5F8}">
      <dgm:prSet phldrT="[Text]" custT="1"/>
      <dgm:spPr>
        <a:xfrm rot="10800000">
          <a:off x="6308367" y="1735442"/>
          <a:ext cx="2819097" cy="747140"/>
        </a:xfrm>
        <a:prstGeom prst="chevron">
          <a:avLst/>
        </a:prstGeom>
        <a:solidFill>
          <a:schemeClr val="tx2">
            <a:lumMod val="90000"/>
            <a:lumOff val="10000"/>
          </a:schemeClr>
        </a:solidFill>
        <a:ln w="12700" cap="flat" cmpd="sng" algn="ctr">
          <a:solidFill>
            <a:sysClr val="window" lastClr="FFFFFF">
              <a:hueOff val="0"/>
              <a:satOff val="0"/>
              <a:lumOff val="0"/>
              <a:alphaOff val="0"/>
            </a:sysClr>
          </a:solidFill>
          <a:prstDash val="solid"/>
          <a:miter lim="800000"/>
        </a:ln>
        <a:effectLst/>
      </dgm:spPr>
      <dgm:t>
        <a:bodyPr/>
        <a:lstStyle/>
        <a:p>
          <a:pPr rtl="1">
            <a:lnSpc>
              <a:spcPct val="100000"/>
            </a:lnSpc>
            <a:spcAft>
              <a:spcPts val="0"/>
            </a:spcAft>
            <a:buNone/>
          </a:pPr>
          <a:r>
            <a:rPr lang="ar-KW" sz="1800" dirty="0">
              <a:solidFill>
                <a:schemeClr val="bg1"/>
              </a:solidFill>
              <a:latin typeface="Calibri" panose="020F0502020204030204"/>
              <a:ea typeface="+mn-ea"/>
              <a:cs typeface="mohammad bold art 1" pitchFamily="2" charset="-78"/>
            </a:rPr>
            <a:t>تسوية عمليات السوق الرسمي</a:t>
          </a:r>
          <a:endParaRPr lang="en-US" sz="1800" dirty="0">
            <a:solidFill>
              <a:schemeClr val="bg1"/>
            </a:solidFill>
            <a:latin typeface="Calibri" panose="020F0502020204030204"/>
            <a:ea typeface="+mn-ea"/>
            <a:cs typeface="mohammad bold art 1" pitchFamily="2" charset="-78"/>
          </a:endParaRPr>
        </a:p>
      </dgm:t>
    </dgm:pt>
    <dgm:pt modelId="{620B5356-B7AE-4E43-8C5D-3E54F2D9F015}" type="parTrans" cxnId="{3F3342A8-C883-4FD8-A3E6-2B11D1464FE2}">
      <dgm:prSet/>
      <dgm:spPr/>
      <dgm:t>
        <a:bodyPr/>
        <a:lstStyle/>
        <a:p>
          <a:pPr rtl="1"/>
          <a:endParaRPr lang="en-US" sz="1600">
            <a:cs typeface="+mj-cs"/>
          </a:endParaRPr>
        </a:p>
      </dgm:t>
    </dgm:pt>
    <dgm:pt modelId="{8DA57628-F037-4D56-AE78-5676691DB320}" type="sibTrans" cxnId="{3F3342A8-C883-4FD8-A3E6-2B11D1464FE2}">
      <dgm:prSet/>
      <dgm:spPr/>
      <dgm:t>
        <a:bodyPr/>
        <a:lstStyle/>
        <a:p>
          <a:pPr rtl="1"/>
          <a:endParaRPr lang="en-US" sz="1600">
            <a:cs typeface="+mj-cs"/>
          </a:endParaRPr>
        </a:p>
      </dgm:t>
    </dgm:pt>
    <dgm:pt modelId="{2177674C-AC92-4C77-8D75-D0A045547F6D}">
      <dgm:prSet phldrT="[Text]" custT="1"/>
      <dgm:spPr>
        <a:xfrm rot="10800000">
          <a:off x="6308367" y="2602115"/>
          <a:ext cx="2819097" cy="747140"/>
        </a:xfrm>
        <a:prstGeom prst="chevron">
          <a:avLst/>
        </a:prstGeom>
        <a:solidFill>
          <a:schemeClr val="tx2">
            <a:lumMod val="10000"/>
            <a:lumOff val="90000"/>
          </a:schemeClr>
        </a:solidFill>
        <a:ln w="12700" cap="flat" cmpd="sng" algn="ctr">
          <a:solidFill>
            <a:sysClr val="window" lastClr="FFFFFF">
              <a:hueOff val="0"/>
              <a:satOff val="0"/>
              <a:lumOff val="0"/>
              <a:alphaOff val="0"/>
            </a:sysClr>
          </a:solidFill>
          <a:prstDash val="solid"/>
          <a:miter lim="800000"/>
        </a:ln>
        <a:effectLst/>
      </dgm:spPr>
      <dgm:t>
        <a:bodyPr/>
        <a:lstStyle/>
        <a:p>
          <a:pPr rtl="1">
            <a:lnSpc>
              <a:spcPct val="100000"/>
            </a:lnSpc>
            <a:spcAft>
              <a:spcPts val="0"/>
            </a:spcAft>
            <a:buNone/>
          </a:pPr>
          <a:r>
            <a:rPr lang="ar-KW" sz="1800" dirty="0">
              <a:solidFill>
                <a:schemeClr val="tx1"/>
              </a:solidFill>
              <a:latin typeface="Calibri" panose="020F0502020204030204"/>
              <a:ea typeface="+mn-ea"/>
              <a:cs typeface="mohammad bold art 1" pitchFamily="2" charset="-78"/>
            </a:rPr>
            <a:t>تسوية عمليات التعويض النقدي</a:t>
          </a:r>
          <a:endParaRPr lang="en-US" sz="1800" dirty="0">
            <a:solidFill>
              <a:schemeClr val="tx1"/>
            </a:solidFill>
            <a:latin typeface="Calibri" panose="020F0502020204030204"/>
            <a:ea typeface="+mn-ea"/>
            <a:cs typeface="mohammad bold art 1" pitchFamily="2" charset="-78"/>
          </a:endParaRPr>
        </a:p>
      </dgm:t>
    </dgm:pt>
    <dgm:pt modelId="{3BF87152-9F8E-457D-A210-1F710DCE448C}" type="parTrans" cxnId="{1D5578A1-FDAB-4BFF-ADB8-2B398DB71E5D}">
      <dgm:prSet/>
      <dgm:spPr/>
      <dgm:t>
        <a:bodyPr/>
        <a:lstStyle/>
        <a:p>
          <a:pPr rtl="1"/>
          <a:endParaRPr lang="en-US" sz="1600">
            <a:cs typeface="+mj-cs"/>
          </a:endParaRPr>
        </a:p>
      </dgm:t>
    </dgm:pt>
    <dgm:pt modelId="{63A8DF04-F397-4231-AB68-142BFDC8BD2A}" type="sibTrans" cxnId="{1D5578A1-FDAB-4BFF-ADB8-2B398DB71E5D}">
      <dgm:prSet/>
      <dgm:spPr/>
      <dgm:t>
        <a:bodyPr/>
        <a:lstStyle/>
        <a:p>
          <a:pPr rtl="1"/>
          <a:endParaRPr lang="en-US" sz="1600">
            <a:cs typeface="+mj-cs"/>
          </a:endParaRPr>
        </a:p>
      </dgm:t>
    </dgm:pt>
    <dgm:pt modelId="{903F7DA5-25DA-4E01-A12E-CA7990513A02}">
      <dgm:prSet phldrT="[Text]" custT="1"/>
      <dgm:spPr>
        <a:xfrm rot="10800000">
          <a:off x="4814206" y="2621355"/>
          <a:ext cx="1771647" cy="708659"/>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PW1</a:t>
          </a:r>
        </a:p>
      </dgm:t>
    </dgm:pt>
    <dgm:pt modelId="{7B4F9C2E-2CB9-4108-B980-DA5C118C31F7}" type="parTrans" cxnId="{80220A1E-D066-4996-9B3E-7FD008BDCC2F}">
      <dgm:prSet/>
      <dgm:spPr/>
      <dgm:t>
        <a:bodyPr/>
        <a:lstStyle/>
        <a:p>
          <a:pPr rtl="1"/>
          <a:endParaRPr lang="en-US" sz="1600">
            <a:cs typeface="+mj-cs"/>
          </a:endParaRPr>
        </a:p>
      </dgm:t>
    </dgm:pt>
    <dgm:pt modelId="{449203A5-33FA-4062-A49F-6EC1D290FC7B}" type="sibTrans" cxnId="{80220A1E-D066-4996-9B3E-7FD008BDCC2F}">
      <dgm:prSet/>
      <dgm:spPr/>
      <dgm:t>
        <a:bodyPr/>
        <a:lstStyle/>
        <a:p>
          <a:pPr rtl="1"/>
          <a:endParaRPr lang="en-US" sz="1600">
            <a:cs typeface="+mj-cs"/>
          </a:endParaRPr>
        </a:p>
      </dgm:t>
    </dgm:pt>
    <dgm:pt modelId="{60DABD5A-3DB2-4983-B031-C9B7331858C8}">
      <dgm:prSet custT="1"/>
      <dgm:spPr>
        <a:xfrm rot="10800000">
          <a:off x="4814206" y="21336"/>
          <a:ext cx="1771647" cy="708659"/>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PW1</a:t>
          </a:r>
        </a:p>
      </dgm:t>
    </dgm:pt>
    <dgm:pt modelId="{81589369-9724-4ACE-9DE2-ED0DE096D7C6}" type="parTrans" cxnId="{CAC996C6-F527-4B90-B1AF-280173003E51}">
      <dgm:prSet/>
      <dgm:spPr/>
      <dgm:t>
        <a:bodyPr/>
        <a:lstStyle/>
        <a:p>
          <a:endParaRPr lang="en-US" sz="1600">
            <a:cs typeface="+mj-cs"/>
          </a:endParaRPr>
        </a:p>
      </dgm:t>
    </dgm:pt>
    <dgm:pt modelId="{F1A58C6B-99A7-4967-B963-E614234F9EC9}" type="sibTrans" cxnId="{CAC996C6-F527-4B90-B1AF-280173003E51}">
      <dgm:prSet/>
      <dgm:spPr/>
      <dgm:t>
        <a:bodyPr/>
        <a:lstStyle/>
        <a:p>
          <a:endParaRPr lang="en-US" sz="1600">
            <a:cs typeface="+mj-cs"/>
          </a:endParaRPr>
        </a:p>
      </dgm:t>
    </dgm:pt>
    <dgm:pt modelId="{BA41BC42-8A0B-4E1F-84DA-4987E994A512}">
      <dgm:prSet custT="1"/>
      <dgm:spPr>
        <a:xfrm rot="10800000">
          <a:off x="4814206" y="1754682"/>
          <a:ext cx="1771647" cy="708659"/>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PW1</a:t>
          </a:r>
        </a:p>
      </dgm:t>
    </dgm:pt>
    <dgm:pt modelId="{6E252ADB-A4D5-409C-8ADA-FD3ACEF03941}" type="parTrans" cxnId="{7B1C7B2C-ABDF-4566-9012-B04F36CA30FA}">
      <dgm:prSet/>
      <dgm:spPr/>
      <dgm:t>
        <a:bodyPr/>
        <a:lstStyle/>
        <a:p>
          <a:endParaRPr lang="en-US" sz="1600">
            <a:cs typeface="+mj-cs"/>
          </a:endParaRPr>
        </a:p>
      </dgm:t>
    </dgm:pt>
    <dgm:pt modelId="{9997B3DA-23FB-442B-A2DA-EC94B68EFE33}" type="sibTrans" cxnId="{7B1C7B2C-ABDF-4566-9012-B04F36CA30FA}">
      <dgm:prSet/>
      <dgm:spPr/>
      <dgm:t>
        <a:bodyPr/>
        <a:lstStyle/>
        <a:p>
          <a:endParaRPr lang="en-US" sz="1600">
            <a:cs typeface="+mj-cs"/>
          </a:endParaRPr>
        </a:p>
      </dgm:t>
    </dgm:pt>
    <dgm:pt modelId="{B45B296E-25E9-46FA-91CB-0F81B7DD0E7B}">
      <dgm:prSet phldrT="[Text]" custT="1"/>
      <dgm:spPr>
        <a:xfrm rot="10800000">
          <a:off x="6308367" y="3468788"/>
          <a:ext cx="2819097" cy="747140"/>
        </a:xfrm>
        <a:prstGeom prst="chevron">
          <a:avLst/>
        </a:prstGeom>
        <a:solidFill>
          <a:schemeClr val="tx2">
            <a:lumMod val="90000"/>
            <a:lumOff val="10000"/>
          </a:schemeClr>
        </a:solidFill>
        <a:ln w="12700" cap="flat" cmpd="sng" algn="ctr">
          <a:solidFill>
            <a:sysClr val="window" lastClr="FFFFFF">
              <a:hueOff val="0"/>
              <a:satOff val="0"/>
              <a:lumOff val="0"/>
              <a:alphaOff val="0"/>
            </a:sysClr>
          </a:solidFill>
          <a:prstDash val="solid"/>
          <a:miter lim="800000"/>
        </a:ln>
        <a:effectLst/>
      </dgm:spPr>
      <dgm:t>
        <a:bodyPr/>
        <a:lstStyle/>
        <a:p>
          <a:pPr rtl="1">
            <a:lnSpc>
              <a:spcPct val="100000"/>
            </a:lnSpc>
            <a:spcAft>
              <a:spcPts val="0"/>
            </a:spcAft>
            <a:buNone/>
          </a:pPr>
          <a:r>
            <a:rPr lang="ar-KW" sz="1800" dirty="0">
              <a:solidFill>
                <a:schemeClr val="bg1"/>
              </a:solidFill>
              <a:latin typeface="Calibri" panose="020F0502020204030204"/>
              <a:ea typeface="+mn-ea"/>
              <a:cs typeface="mohammad bold art 1" pitchFamily="2" charset="-78"/>
            </a:rPr>
            <a:t>تسوية الصفقات الخاصة</a:t>
          </a:r>
          <a:endParaRPr lang="en-US" sz="1800" dirty="0">
            <a:solidFill>
              <a:schemeClr val="bg1"/>
            </a:solidFill>
            <a:latin typeface="Calibri" panose="020F0502020204030204"/>
            <a:ea typeface="+mn-ea"/>
            <a:cs typeface="mohammad bold art 1" pitchFamily="2" charset="-78"/>
          </a:endParaRPr>
        </a:p>
      </dgm:t>
    </dgm:pt>
    <dgm:pt modelId="{AD29DAAB-1FB5-47B2-9457-D2FA35435EE8}" type="parTrans" cxnId="{2D399135-5BA5-468B-8CCE-47A362C8773B}">
      <dgm:prSet/>
      <dgm:spPr/>
      <dgm:t>
        <a:bodyPr/>
        <a:lstStyle/>
        <a:p>
          <a:endParaRPr lang="en-US" sz="1600">
            <a:cs typeface="+mj-cs"/>
          </a:endParaRPr>
        </a:p>
      </dgm:t>
    </dgm:pt>
    <dgm:pt modelId="{5E265C36-5D6F-407C-9267-F23ADC4B438C}" type="sibTrans" cxnId="{2D399135-5BA5-468B-8CCE-47A362C8773B}">
      <dgm:prSet/>
      <dgm:spPr/>
      <dgm:t>
        <a:bodyPr/>
        <a:lstStyle/>
        <a:p>
          <a:endParaRPr lang="en-US" sz="1600">
            <a:cs typeface="+mj-cs"/>
          </a:endParaRPr>
        </a:p>
      </dgm:t>
    </dgm:pt>
    <dgm:pt modelId="{D8509A68-ABD8-426D-BECA-9F7D712E1630}">
      <dgm:prSet phldrT="[Text]" custT="1"/>
      <dgm:spPr>
        <a:xfrm rot="10800000">
          <a:off x="4814206" y="3488028"/>
          <a:ext cx="1771647" cy="708659"/>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PW1</a:t>
          </a:r>
        </a:p>
      </dgm:t>
    </dgm:pt>
    <dgm:pt modelId="{085D23C0-A3A4-4C45-912C-0D898143FA88}" type="parTrans" cxnId="{A9B70C02-A0BA-4B92-AFD0-02CD42E70905}">
      <dgm:prSet/>
      <dgm:spPr/>
      <dgm:t>
        <a:bodyPr/>
        <a:lstStyle/>
        <a:p>
          <a:endParaRPr lang="en-US" sz="1600">
            <a:cs typeface="+mj-cs"/>
          </a:endParaRPr>
        </a:p>
      </dgm:t>
    </dgm:pt>
    <dgm:pt modelId="{B02EA8D3-8A63-490B-B56F-943A42B5A12C}" type="sibTrans" cxnId="{A9B70C02-A0BA-4B92-AFD0-02CD42E70905}">
      <dgm:prSet/>
      <dgm:spPr/>
      <dgm:t>
        <a:bodyPr/>
        <a:lstStyle/>
        <a:p>
          <a:endParaRPr lang="en-US" sz="1600">
            <a:cs typeface="+mj-cs"/>
          </a:endParaRPr>
        </a:p>
      </dgm:t>
    </dgm:pt>
    <dgm:pt modelId="{D2034DD3-B412-4344-A92C-F04DC89AB48F}">
      <dgm:prSet custT="1"/>
      <dgm:spPr>
        <a:xfrm rot="10800000">
          <a:off x="3290589" y="21336"/>
          <a:ext cx="1771647" cy="708659"/>
        </a:xfrm>
        <a:prstGeom prst="chevron">
          <a:avLst/>
        </a:prstGeom>
        <a:solidFill>
          <a:srgbClr val="C1CCD3"/>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PW2</a:t>
          </a:r>
        </a:p>
      </dgm:t>
    </dgm:pt>
    <dgm:pt modelId="{D6D0F664-A238-435D-AE9C-53786F37EDA9}" type="parTrans" cxnId="{7F9D3D41-52F4-4A42-BE56-1DB806BBACD4}">
      <dgm:prSet/>
      <dgm:spPr/>
      <dgm:t>
        <a:bodyPr/>
        <a:lstStyle/>
        <a:p>
          <a:endParaRPr lang="en-US" sz="1600">
            <a:cs typeface="+mj-cs"/>
          </a:endParaRPr>
        </a:p>
      </dgm:t>
    </dgm:pt>
    <dgm:pt modelId="{1928F586-E1C8-4932-BC7D-11F69314F630}" type="sibTrans" cxnId="{7F9D3D41-52F4-4A42-BE56-1DB806BBACD4}">
      <dgm:prSet/>
      <dgm:spPr/>
      <dgm:t>
        <a:bodyPr/>
        <a:lstStyle/>
        <a:p>
          <a:endParaRPr lang="en-US" sz="1600">
            <a:cs typeface="+mj-cs"/>
          </a:endParaRPr>
        </a:p>
      </dgm:t>
    </dgm:pt>
    <dgm:pt modelId="{719AF14F-8B2D-4C15-BB53-EB0DBD6D3515}">
      <dgm:prSet custT="1"/>
      <dgm:spPr>
        <a:xfrm rot="10800000">
          <a:off x="1766972" y="21336"/>
          <a:ext cx="1771647" cy="708659"/>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PW3</a:t>
          </a:r>
        </a:p>
      </dgm:t>
    </dgm:pt>
    <dgm:pt modelId="{249B3B56-E9BB-4BF4-9B79-4100C9C7280B}" type="parTrans" cxnId="{24427D29-D1F9-473C-84FD-54415508DC1E}">
      <dgm:prSet/>
      <dgm:spPr/>
      <dgm:t>
        <a:bodyPr/>
        <a:lstStyle/>
        <a:p>
          <a:endParaRPr lang="en-US" sz="1600">
            <a:cs typeface="+mj-cs"/>
          </a:endParaRPr>
        </a:p>
      </dgm:t>
    </dgm:pt>
    <dgm:pt modelId="{510416AA-FE49-4DCC-A6FD-3D3AEC161A1D}" type="sibTrans" cxnId="{24427D29-D1F9-473C-84FD-54415508DC1E}">
      <dgm:prSet/>
      <dgm:spPr/>
      <dgm:t>
        <a:bodyPr/>
        <a:lstStyle/>
        <a:p>
          <a:endParaRPr lang="en-US" sz="1600">
            <a:cs typeface="+mj-cs"/>
          </a:endParaRPr>
        </a:p>
      </dgm:t>
    </dgm:pt>
    <dgm:pt modelId="{CE4402B6-8F34-4DCD-817B-7DDBB44B0C39}">
      <dgm:prSet custT="1"/>
      <dgm:spPr>
        <a:xfrm rot="10800000">
          <a:off x="243355" y="21336"/>
          <a:ext cx="1771647" cy="708659"/>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PW4</a:t>
          </a:r>
        </a:p>
      </dgm:t>
    </dgm:pt>
    <dgm:pt modelId="{34CE2105-B4AA-4801-9A3C-FF8EE45EF5D7}" type="parTrans" cxnId="{A02DAC6E-C6F6-4757-836B-A016B916CD0B}">
      <dgm:prSet/>
      <dgm:spPr/>
      <dgm:t>
        <a:bodyPr/>
        <a:lstStyle/>
        <a:p>
          <a:endParaRPr lang="en-US" sz="1600">
            <a:cs typeface="+mj-cs"/>
          </a:endParaRPr>
        </a:p>
      </dgm:t>
    </dgm:pt>
    <dgm:pt modelId="{810870DF-0E9B-4103-B5DC-C65DC98C30AB}" type="sibTrans" cxnId="{A02DAC6E-C6F6-4757-836B-A016B916CD0B}">
      <dgm:prSet/>
      <dgm:spPr/>
      <dgm:t>
        <a:bodyPr/>
        <a:lstStyle/>
        <a:p>
          <a:endParaRPr lang="en-US" sz="1600">
            <a:cs typeface="+mj-cs"/>
          </a:endParaRPr>
        </a:p>
      </dgm:t>
    </dgm:pt>
    <dgm:pt modelId="{2EA7DBE8-619C-4C1A-832C-4D72B96AF544}">
      <dgm:prSet phldrT="[Text]" custT="1"/>
      <dgm:spPr>
        <a:xfrm rot="10800000">
          <a:off x="3290589" y="888009"/>
          <a:ext cx="1771647" cy="708659"/>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PW3</a:t>
          </a:r>
        </a:p>
      </dgm:t>
    </dgm:pt>
    <dgm:pt modelId="{E6A4C285-C410-430F-8F55-7206C74E971D}" type="parTrans" cxnId="{9905E8B3-2206-4BCB-8332-6792F2319477}">
      <dgm:prSet/>
      <dgm:spPr/>
      <dgm:t>
        <a:bodyPr/>
        <a:lstStyle/>
        <a:p>
          <a:endParaRPr lang="en-US" sz="1600">
            <a:cs typeface="+mj-cs"/>
          </a:endParaRPr>
        </a:p>
      </dgm:t>
    </dgm:pt>
    <dgm:pt modelId="{48D5843F-4FB7-4FAE-AB13-6583C69AB7F2}" type="sibTrans" cxnId="{9905E8B3-2206-4BCB-8332-6792F2319477}">
      <dgm:prSet/>
      <dgm:spPr/>
      <dgm:t>
        <a:bodyPr/>
        <a:lstStyle/>
        <a:p>
          <a:endParaRPr lang="en-US" sz="1600">
            <a:cs typeface="+mj-cs"/>
          </a:endParaRPr>
        </a:p>
      </dgm:t>
    </dgm:pt>
    <dgm:pt modelId="{8C9907B5-E236-439C-A463-E143105C7DA3}">
      <dgm:prSet phldrT="[Text]" custT="1"/>
      <dgm:spPr>
        <a:xfrm rot="10800000">
          <a:off x="1766972" y="888009"/>
          <a:ext cx="1771647" cy="708659"/>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PW4</a:t>
          </a:r>
        </a:p>
      </dgm:t>
    </dgm:pt>
    <dgm:pt modelId="{117912B6-5E02-4BC6-B24E-5800EC737B35}" type="parTrans" cxnId="{63BCAD78-8A20-402A-9212-FD2266ED3A20}">
      <dgm:prSet/>
      <dgm:spPr/>
      <dgm:t>
        <a:bodyPr/>
        <a:lstStyle/>
        <a:p>
          <a:endParaRPr lang="en-US" sz="1600">
            <a:cs typeface="+mj-cs"/>
          </a:endParaRPr>
        </a:p>
      </dgm:t>
    </dgm:pt>
    <dgm:pt modelId="{C930336B-50BC-465E-A38D-5FAB3FA14376}" type="sibTrans" cxnId="{63BCAD78-8A20-402A-9212-FD2266ED3A20}">
      <dgm:prSet/>
      <dgm:spPr/>
      <dgm:t>
        <a:bodyPr/>
        <a:lstStyle/>
        <a:p>
          <a:endParaRPr lang="en-US" sz="1600">
            <a:cs typeface="+mj-cs"/>
          </a:endParaRPr>
        </a:p>
      </dgm:t>
    </dgm:pt>
    <dgm:pt modelId="{5C6AF4AD-0475-4AFD-AD3B-9A57B52E3DFC}">
      <dgm:prSet custT="1"/>
      <dgm:spPr>
        <a:xfrm rot="10800000">
          <a:off x="3290589" y="1754682"/>
          <a:ext cx="1771647" cy="708659"/>
        </a:xfrm>
        <a:prstGeom prst="chevron">
          <a:avLst/>
        </a:prstGeom>
        <a:solidFill>
          <a:srgbClr val="C1CCD3"/>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PW2</a:t>
          </a:r>
        </a:p>
      </dgm:t>
    </dgm:pt>
    <dgm:pt modelId="{1FFD90B0-12F3-4C06-B6AB-DD882AD2F39D}" type="parTrans" cxnId="{DDDE2984-8B81-4EE1-99EA-FBA3D8BF9FAF}">
      <dgm:prSet/>
      <dgm:spPr/>
      <dgm:t>
        <a:bodyPr/>
        <a:lstStyle/>
        <a:p>
          <a:endParaRPr lang="en-US" sz="1600">
            <a:cs typeface="+mj-cs"/>
          </a:endParaRPr>
        </a:p>
      </dgm:t>
    </dgm:pt>
    <dgm:pt modelId="{29D3188B-E2CD-4747-8B91-A2F62757F0B8}" type="sibTrans" cxnId="{DDDE2984-8B81-4EE1-99EA-FBA3D8BF9FAF}">
      <dgm:prSet/>
      <dgm:spPr/>
      <dgm:t>
        <a:bodyPr/>
        <a:lstStyle/>
        <a:p>
          <a:endParaRPr lang="en-US" sz="1600">
            <a:cs typeface="+mj-cs"/>
          </a:endParaRPr>
        </a:p>
      </dgm:t>
    </dgm:pt>
    <dgm:pt modelId="{0E4C1157-09A1-42EF-AEF0-487F4AC818D5}">
      <dgm:prSet custT="1"/>
      <dgm:spPr>
        <a:xfrm rot="10800000">
          <a:off x="1766972" y="1754682"/>
          <a:ext cx="1771647" cy="708659"/>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PW3</a:t>
          </a:r>
        </a:p>
      </dgm:t>
    </dgm:pt>
    <dgm:pt modelId="{404F67D2-7031-4199-BB4A-ACFB4C1EE50C}" type="parTrans" cxnId="{662BDC3E-90BA-4F44-B814-8A91BCC3864A}">
      <dgm:prSet/>
      <dgm:spPr/>
      <dgm:t>
        <a:bodyPr/>
        <a:lstStyle/>
        <a:p>
          <a:endParaRPr lang="en-US" sz="1600">
            <a:cs typeface="+mj-cs"/>
          </a:endParaRPr>
        </a:p>
      </dgm:t>
    </dgm:pt>
    <dgm:pt modelId="{D1D98F71-C074-4473-ACDC-BDE92ABE0367}" type="sibTrans" cxnId="{662BDC3E-90BA-4F44-B814-8A91BCC3864A}">
      <dgm:prSet/>
      <dgm:spPr/>
      <dgm:t>
        <a:bodyPr/>
        <a:lstStyle/>
        <a:p>
          <a:endParaRPr lang="en-US" sz="1600">
            <a:cs typeface="+mj-cs"/>
          </a:endParaRPr>
        </a:p>
      </dgm:t>
    </dgm:pt>
    <dgm:pt modelId="{04ABAB0D-1A32-4D10-802C-D94E8EAD342C}">
      <dgm:prSet custT="1"/>
      <dgm:spPr>
        <a:xfrm rot="10800000">
          <a:off x="243355" y="1754682"/>
          <a:ext cx="1771647" cy="708659"/>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PW4</a:t>
          </a:r>
        </a:p>
      </dgm:t>
    </dgm:pt>
    <dgm:pt modelId="{0FE33C55-A6AB-440D-8558-65D41585588E}" type="parTrans" cxnId="{10550837-2B0C-41EB-B380-32C6F54C00E4}">
      <dgm:prSet/>
      <dgm:spPr/>
      <dgm:t>
        <a:bodyPr/>
        <a:lstStyle/>
        <a:p>
          <a:endParaRPr lang="en-US" sz="1600">
            <a:cs typeface="+mj-cs"/>
          </a:endParaRPr>
        </a:p>
      </dgm:t>
    </dgm:pt>
    <dgm:pt modelId="{22438F30-B70F-4886-826C-EB2DB3234EF2}" type="sibTrans" cxnId="{10550837-2B0C-41EB-B380-32C6F54C00E4}">
      <dgm:prSet/>
      <dgm:spPr/>
      <dgm:t>
        <a:bodyPr/>
        <a:lstStyle/>
        <a:p>
          <a:endParaRPr lang="en-US" sz="1600">
            <a:cs typeface="+mj-cs"/>
          </a:endParaRPr>
        </a:p>
      </dgm:t>
    </dgm:pt>
    <dgm:pt modelId="{0AF188ED-4186-4F08-BAF4-CC74E662E7BD}">
      <dgm:prSet phldrT="[Text]" custT="1"/>
      <dgm:spPr>
        <a:xfrm rot="10800000">
          <a:off x="3290589" y="2621355"/>
          <a:ext cx="1771647" cy="708659"/>
        </a:xfrm>
        <a:prstGeom prst="chevron">
          <a:avLst/>
        </a:prstGeom>
        <a:solidFill>
          <a:srgbClr val="C1CCD3"/>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PW2</a:t>
          </a:r>
        </a:p>
      </dgm:t>
    </dgm:pt>
    <dgm:pt modelId="{4FDE7572-DF0F-4ECB-B90D-2C05B1548E4E}" type="parTrans" cxnId="{5A2C5EBC-FAA0-41E7-BD3E-066D6D235E12}">
      <dgm:prSet/>
      <dgm:spPr/>
      <dgm:t>
        <a:bodyPr/>
        <a:lstStyle/>
        <a:p>
          <a:endParaRPr lang="en-US" sz="1600">
            <a:cs typeface="+mj-cs"/>
          </a:endParaRPr>
        </a:p>
      </dgm:t>
    </dgm:pt>
    <dgm:pt modelId="{E7C371AE-51B3-4BE3-B66D-5FFA124FD6BC}" type="sibTrans" cxnId="{5A2C5EBC-FAA0-41E7-BD3E-066D6D235E12}">
      <dgm:prSet/>
      <dgm:spPr/>
      <dgm:t>
        <a:bodyPr/>
        <a:lstStyle/>
        <a:p>
          <a:endParaRPr lang="en-US" sz="1600">
            <a:cs typeface="+mj-cs"/>
          </a:endParaRPr>
        </a:p>
      </dgm:t>
    </dgm:pt>
    <dgm:pt modelId="{1139062E-86AC-4533-A901-2449E5813631}">
      <dgm:prSet phldrT="[Text]" custT="1"/>
      <dgm:spPr>
        <a:xfrm rot="10800000">
          <a:off x="1766972" y="2621355"/>
          <a:ext cx="1771647" cy="708659"/>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PW3</a:t>
          </a:r>
        </a:p>
      </dgm:t>
    </dgm:pt>
    <dgm:pt modelId="{83BA1F47-C9B9-4979-8D6B-A3FBD012188F}" type="parTrans" cxnId="{A5FC13E1-60AC-4556-8958-D248ECD32B4C}">
      <dgm:prSet/>
      <dgm:spPr/>
      <dgm:t>
        <a:bodyPr/>
        <a:lstStyle/>
        <a:p>
          <a:endParaRPr lang="en-US" sz="1600">
            <a:cs typeface="+mj-cs"/>
          </a:endParaRPr>
        </a:p>
      </dgm:t>
    </dgm:pt>
    <dgm:pt modelId="{BC5D31D5-E8FC-43EC-82F3-6198E3658E72}" type="sibTrans" cxnId="{A5FC13E1-60AC-4556-8958-D248ECD32B4C}">
      <dgm:prSet/>
      <dgm:spPr/>
      <dgm:t>
        <a:bodyPr/>
        <a:lstStyle/>
        <a:p>
          <a:endParaRPr lang="en-US" sz="1600">
            <a:cs typeface="+mj-cs"/>
          </a:endParaRPr>
        </a:p>
      </dgm:t>
    </dgm:pt>
    <dgm:pt modelId="{089E01EF-25C4-45FF-B5A6-456E1C45CE74}">
      <dgm:prSet phldrT="[Text]" custT="1"/>
      <dgm:spPr>
        <a:xfrm rot="10800000">
          <a:off x="243355" y="2621355"/>
          <a:ext cx="1771647" cy="708659"/>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PW4</a:t>
          </a:r>
        </a:p>
      </dgm:t>
    </dgm:pt>
    <dgm:pt modelId="{F2CE8DA4-C24F-4CD2-B1F6-07C3A6AC92A1}" type="parTrans" cxnId="{9EC8ECB0-41F5-4BFE-AB21-C67824953864}">
      <dgm:prSet/>
      <dgm:spPr/>
      <dgm:t>
        <a:bodyPr/>
        <a:lstStyle/>
        <a:p>
          <a:endParaRPr lang="en-US" sz="1600">
            <a:cs typeface="+mj-cs"/>
          </a:endParaRPr>
        </a:p>
      </dgm:t>
    </dgm:pt>
    <dgm:pt modelId="{205AFA7F-1FDB-4B6E-AA0E-B47218942217}" type="sibTrans" cxnId="{9EC8ECB0-41F5-4BFE-AB21-C67824953864}">
      <dgm:prSet/>
      <dgm:spPr/>
      <dgm:t>
        <a:bodyPr/>
        <a:lstStyle/>
        <a:p>
          <a:endParaRPr lang="en-US" sz="1600">
            <a:cs typeface="+mj-cs"/>
          </a:endParaRPr>
        </a:p>
      </dgm:t>
    </dgm:pt>
    <dgm:pt modelId="{B7C2829B-6249-462B-8732-A2273DE014C3}">
      <dgm:prSet phldrT="[Text]" custT="1"/>
      <dgm:spPr>
        <a:xfrm rot="10800000">
          <a:off x="3290589" y="3488028"/>
          <a:ext cx="1771647" cy="708659"/>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PW3</a:t>
          </a:r>
        </a:p>
      </dgm:t>
    </dgm:pt>
    <dgm:pt modelId="{717EFDED-BED8-4794-98E8-0B0439B5B79B}" type="parTrans" cxnId="{C2101589-FF61-439C-B278-4E1E6164700F}">
      <dgm:prSet/>
      <dgm:spPr/>
      <dgm:t>
        <a:bodyPr/>
        <a:lstStyle/>
        <a:p>
          <a:endParaRPr lang="en-US" sz="1600">
            <a:cs typeface="+mj-cs"/>
          </a:endParaRPr>
        </a:p>
      </dgm:t>
    </dgm:pt>
    <dgm:pt modelId="{60858C35-D1A6-4A9B-83AD-52AE0BAD2B79}" type="sibTrans" cxnId="{C2101589-FF61-439C-B278-4E1E6164700F}">
      <dgm:prSet/>
      <dgm:spPr/>
      <dgm:t>
        <a:bodyPr/>
        <a:lstStyle/>
        <a:p>
          <a:endParaRPr lang="en-US" sz="1600">
            <a:cs typeface="+mj-cs"/>
          </a:endParaRPr>
        </a:p>
      </dgm:t>
    </dgm:pt>
    <dgm:pt modelId="{3AB32391-D5D6-47FF-A79B-B3D4F8CF0D15}">
      <dgm:prSet phldrT="[Text]" custT="1"/>
      <dgm:spPr>
        <a:xfrm rot="10800000">
          <a:off x="1766972" y="3488028"/>
          <a:ext cx="1771647" cy="708659"/>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gm:spPr>
      <dgm:t>
        <a:bodyPr/>
        <a:lstStyle/>
        <a:p>
          <a:pPr rtl="1">
            <a:buNone/>
          </a:pPr>
          <a:r>
            <a:rPr lang="en-US" sz="1600" b="0" i="0" dirty="0">
              <a:solidFill>
                <a:sysClr val="windowText" lastClr="000000">
                  <a:hueOff val="0"/>
                  <a:satOff val="0"/>
                  <a:lumOff val="0"/>
                  <a:alphaOff val="0"/>
                </a:sysClr>
              </a:solidFill>
              <a:latin typeface="Avenir" panose="02000503020000020003" pitchFamily="2" charset="0"/>
              <a:ea typeface="+mn-ea"/>
              <a:cs typeface="+mn-cs"/>
            </a:rPr>
            <a:t>PW4</a:t>
          </a:r>
        </a:p>
      </dgm:t>
    </dgm:pt>
    <dgm:pt modelId="{0FCA209C-D194-4A5C-95C9-1DEDAFFA9763}" type="parTrans" cxnId="{64705331-599B-4660-B938-DEE1C18FE600}">
      <dgm:prSet/>
      <dgm:spPr/>
      <dgm:t>
        <a:bodyPr/>
        <a:lstStyle/>
        <a:p>
          <a:endParaRPr lang="en-US" sz="1600">
            <a:cs typeface="+mj-cs"/>
          </a:endParaRPr>
        </a:p>
      </dgm:t>
    </dgm:pt>
    <dgm:pt modelId="{B4E1A9E6-7AFA-4946-BF7E-E7475A3A3B9A}" type="sibTrans" cxnId="{64705331-599B-4660-B938-DEE1C18FE600}">
      <dgm:prSet/>
      <dgm:spPr/>
      <dgm:t>
        <a:bodyPr/>
        <a:lstStyle/>
        <a:p>
          <a:endParaRPr lang="en-US" sz="1600">
            <a:cs typeface="+mj-cs"/>
          </a:endParaRPr>
        </a:p>
      </dgm:t>
    </dgm:pt>
    <dgm:pt modelId="{E794686B-F1D9-46CA-AAFB-6D72C04F115E}" type="pres">
      <dgm:prSet presAssocID="{E2EC3F5B-8AAA-437C-8DDD-75E193B4D204}" presName="Name0" presStyleCnt="0">
        <dgm:presLayoutVars>
          <dgm:chPref val="3"/>
          <dgm:dir val="rev"/>
          <dgm:animLvl val="lvl"/>
          <dgm:resizeHandles/>
        </dgm:presLayoutVars>
      </dgm:prSet>
      <dgm:spPr/>
    </dgm:pt>
    <dgm:pt modelId="{48BA3BC7-DCCA-4BDA-B670-D13240C2C1F8}" type="pres">
      <dgm:prSet presAssocID="{8182568F-869B-4F21-A435-B8D415352FA7}" presName="horFlow" presStyleCnt="0"/>
      <dgm:spPr/>
    </dgm:pt>
    <dgm:pt modelId="{265E4DAC-EA41-435D-9085-1F38E6B6741C}" type="pres">
      <dgm:prSet presAssocID="{8182568F-869B-4F21-A435-B8D415352FA7}" presName="bigChev" presStyleLbl="node1" presStyleIdx="0" presStyleCnt="5" custScaleX="132072" custScaleY="87507"/>
      <dgm:spPr/>
    </dgm:pt>
    <dgm:pt modelId="{5D39D2B6-94D3-457A-86C3-5DE840668AAA}" type="pres">
      <dgm:prSet presAssocID="{81589369-9724-4ACE-9DE2-ED0DE096D7C6}" presName="parTrans" presStyleCnt="0"/>
      <dgm:spPr/>
    </dgm:pt>
    <dgm:pt modelId="{42B493DB-2F90-435E-943B-E1D346733CBA}" type="pres">
      <dgm:prSet presAssocID="{60DABD5A-3DB2-4983-B031-C9B7331858C8}" presName="node" presStyleLbl="alignAccFollowNode1" presStyleIdx="0" presStyleCnt="18">
        <dgm:presLayoutVars>
          <dgm:bulletEnabled val="1"/>
        </dgm:presLayoutVars>
      </dgm:prSet>
      <dgm:spPr/>
    </dgm:pt>
    <dgm:pt modelId="{5E581723-5930-4C7F-9FBB-B348672653F9}" type="pres">
      <dgm:prSet presAssocID="{F1A58C6B-99A7-4967-B963-E614234F9EC9}" presName="sibTrans" presStyleCnt="0"/>
      <dgm:spPr/>
    </dgm:pt>
    <dgm:pt modelId="{8E98FE33-D259-4F33-9DE2-AE0357B1850F}" type="pres">
      <dgm:prSet presAssocID="{D2034DD3-B412-4344-A92C-F04DC89AB48F}" presName="node" presStyleLbl="alignAccFollowNode1" presStyleIdx="1" presStyleCnt="18">
        <dgm:presLayoutVars>
          <dgm:bulletEnabled val="1"/>
        </dgm:presLayoutVars>
      </dgm:prSet>
      <dgm:spPr/>
    </dgm:pt>
    <dgm:pt modelId="{63F41068-77D5-4D54-8186-297725DE3D07}" type="pres">
      <dgm:prSet presAssocID="{1928F586-E1C8-4932-BC7D-11F69314F630}" presName="sibTrans" presStyleCnt="0"/>
      <dgm:spPr/>
    </dgm:pt>
    <dgm:pt modelId="{1632F7E6-6E0F-4ABA-959C-D7B68331C608}" type="pres">
      <dgm:prSet presAssocID="{719AF14F-8B2D-4C15-BB53-EB0DBD6D3515}" presName="node" presStyleLbl="alignAccFollowNode1" presStyleIdx="2" presStyleCnt="18">
        <dgm:presLayoutVars>
          <dgm:bulletEnabled val="1"/>
        </dgm:presLayoutVars>
      </dgm:prSet>
      <dgm:spPr/>
    </dgm:pt>
    <dgm:pt modelId="{D7310F47-045A-4E59-80B8-CE0CFAE415D5}" type="pres">
      <dgm:prSet presAssocID="{510416AA-FE49-4DCC-A6FD-3D3AEC161A1D}" presName="sibTrans" presStyleCnt="0"/>
      <dgm:spPr/>
    </dgm:pt>
    <dgm:pt modelId="{23CBA618-BBA2-4016-9969-47D7D6779D47}" type="pres">
      <dgm:prSet presAssocID="{CE4402B6-8F34-4DCD-817B-7DDBB44B0C39}" presName="node" presStyleLbl="alignAccFollowNode1" presStyleIdx="3" presStyleCnt="18">
        <dgm:presLayoutVars>
          <dgm:bulletEnabled val="1"/>
        </dgm:presLayoutVars>
      </dgm:prSet>
      <dgm:spPr/>
    </dgm:pt>
    <dgm:pt modelId="{5FD64191-B984-43CA-BAE2-BA1424FE524E}" type="pres">
      <dgm:prSet presAssocID="{8182568F-869B-4F21-A435-B8D415352FA7}" presName="vSp" presStyleCnt="0"/>
      <dgm:spPr/>
    </dgm:pt>
    <dgm:pt modelId="{3B2B4C8B-1060-489F-89C7-815A7F330BF6}" type="pres">
      <dgm:prSet presAssocID="{C7745872-2805-4690-AD96-41A7812AC321}" presName="horFlow" presStyleCnt="0"/>
      <dgm:spPr/>
    </dgm:pt>
    <dgm:pt modelId="{2B2E20C0-058F-4B2D-B7E4-2439D8803458}" type="pres">
      <dgm:prSet presAssocID="{C7745872-2805-4690-AD96-41A7812AC321}" presName="bigChev" presStyleLbl="node1" presStyleIdx="1" presStyleCnt="5" custScaleX="132072" custScaleY="87507"/>
      <dgm:spPr/>
    </dgm:pt>
    <dgm:pt modelId="{19E15244-D2DF-4233-B60F-14BE149D7BE9}" type="pres">
      <dgm:prSet presAssocID="{78D3DA53-9A20-4BA6-8598-3CFD24EBFC6B}" presName="parTrans" presStyleCnt="0"/>
      <dgm:spPr/>
    </dgm:pt>
    <dgm:pt modelId="{17797C13-2F90-40CF-8402-C47495FC2FE1}" type="pres">
      <dgm:prSet presAssocID="{B282095F-B445-45F4-BD10-44C4721629D4}" presName="node" presStyleLbl="alignAccFollowNode1" presStyleIdx="4" presStyleCnt="18">
        <dgm:presLayoutVars>
          <dgm:bulletEnabled val="1"/>
        </dgm:presLayoutVars>
      </dgm:prSet>
      <dgm:spPr/>
    </dgm:pt>
    <dgm:pt modelId="{DAB325DE-96AB-4623-824A-908F9E19B680}" type="pres">
      <dgm:prSet presAssocID="{1C331BB0-CAEE-4F7E-AB24-5F8357585ECF}" presName="sibTrans" presStyleCnt="0"/>
      <dgm:spPr/>
    </dgm:pt>
    <dgm:pt modelId="{F68F426A-1BFC-4F11-B70A-9780CFCC94CE}" type="pres">
      <dgm:prSet presAssocID="{2EA7DBE8-619C-4C1A-832C-4D72B96AF544}" presName="node" presStyleLbl="alignAccFollowNode1" presStyleIdx="5" presStyleCnt="18">
        <dgm:presLayoutVars>
          <dgm:bulletEnabled val="1"/>
        </dgm:presLayoutVars>
      </dgm:prSet>
      <dgm:spPr/>
    </dgm:pt>
    <dgm:pt modelId="{542D5685-5E2C-4A87-B9A8-C5B9EFCC5D89}" type="pres">
      <dgm:prSet presAssocID="{48D5843F-4FB7-4FAE-AB13-6583C69AB7F2}" presName="sibTrans" presStyleCnt="0"/>
      <dgm:spPr/>
    </dgm:pt>
    <dgm:pt modelId="{2883E1CE-EAC7-4BF4-8865-C793A10F7F2B}" type="pres">
      <dgm:prSet presAssocID="{8C9907B5-E236-439C-A463-E143105C7DA3}" presName="node" presStyleLbl="alignAccFollowNode1" presStyleIdx="6" presStyleCnt="18">
        <dgm:presLayoutVars>
          <dgm:bulletEnabled val="1"/>
        </dgm:presLayoutVars>
      </dgm:prSet>
      <dgm:spPr/>
    </dgm:pt>
    <dgm:pt modelId="{1AA984FF-3792-431D-B54F-8B7760C57A8D}" type="pres">
      <dgm:prSet presAssocID="{C7745872-2805-4690-AD96-41A7812AC321}" presName="vSp" presStyleCnt="0"/>
      <dgm:spPr/>
    </dgm:pt>
    <dgm:pt modelId="{282E1F43-5218-4613-A9F3-378141780CDB}" type="pres">
      <dgm:prSet presAssocID="{20EE7099-F758-46D7-AC1C-E73A5DE1D5F8}" presName="horFlow" presStyleCnt="0"/>
      <dgm:spPr/>
    </dgm:pt>
    <dgm:pt modelId="{C3909D5B-BC28-4E20-B2EF-0624887595D1}" type="pres">
      <dgm:prSet presAssocID="{20EE7099-F758-46D7-AC1C-E73A5DE1D5F8}" presName="bigChev" presStyleLbl="node1" presStyleIdx="2" presStyleCnt="5" custScaleX="132072" custScaleY="87507"/>
      <dgm:spPr/>
    </dgm:pt>
    <dgm:pt modelId="{CD273C76-B81C-42F8-8A60-AB023566CC94}" type="pres">
      <dgm:prSet presAssocID="{6E252ADB-A4D5-409C-8ADA-FD3ACEF03941}" presName="parTrans" presStyleCnt="0"/>
      <dgm:spPr/>
    </dgm:pt>
    <dgm:pt modelId="{0C80D59E-36C0-4B11-B2E7-A89133BD1326}" type="pres">
      <dgm:prSet presAssocID="{BA41BC42-8A0B-4E1F-84DA-4987E994A512}" presName="node" presStyleLbl="alignAccFollowNode1" presStyleIdx="7" presStyleCnt="18">
        <dgm:presLayoutVars>
          <dgm:bulletEnabled val="1"/>
        </dgm:presLayoutVars>
      </dgm:prSet>
      <dgm:spPr/>
    </dgm:pt>
    <dgm:pt modelId="{CCE20F1A-94CE-4701-8175-0F6F61A610CE}" type="pres">
      <dgm:prSet presAssocID="{9997B3DA-23FB-442B-A2DA-EC94B68EFE33}" presName="sibTrans" presStyleCnt="0"/>
      <dgm:spPr/>
    </dgm:pt>
    <dgm:pt modelId="{2DD426C5-BAA7-493A-9EB9-C13BDB508DC7}" type="pres">
      <dgm:prSet presAssocID="{5C6AF4AD-0475-4AFD-AD3B-9A57B52E3DFC}" presName="node" presStyleLbl="alignAccFollowNode1" presStyleIdx="8" presStyleCnt="18">
        <dgm:presLayoutVars>
          <dgm:bulletEnabled val="1"/>
        </dgm:presLayoutVars>
      </dgm:prSet>
      <dgm:spPr/>
    </dgm:pt>
    <dgm:pt modelId="{0F39FFED-AC2D-4E90-978B-814374E1A1C9}" type="pres">
      <dgm:prSet presAssocID="{29D3188B-E2CD-4747-8B91-A2F62757F0B8}" presName="sibTrans" presStyleCnt="0"/>
      <dgm:spPr/>
    </dgm:pt>
    <dgm:pt modelId="{ECB9CFF0-6160-4303-8A72-9C141017AEB3}" type="pres">
      <dgm:prSet presAssocID="{0E4C1157-09A1-42EF-AEF0-487F4AC818D5}" presName="node" presStyleLbl="alignAccFollowNode1" presStyleIdx="9" presStyleCnt="18">
        <dgm:presLayoutVars>
          <dgm:bulletEnabled val="1"/>
        </dgm:presLayoutVars>
      </dgm:prSet>
      <dgm:spPr/>
    </dgm:pt>
    <dgm:pt modelId="{40484A2D-1415-404E-AEC6-F5F82DCA13B9}" type="pres">
      <dgm:prSet presAssocID="{D1D98F71-C074-4473-ACDC-BDE92ABE0367}" presName="sibTrans" presStyleCnt="0"/>
      <dgm:spPr/>
    </dgm:pt>
    <dgm:pt modelId="{A7E5F1D5-7002-4A2F-BC48-D972C332C7B7}" type="pres">
      <dgm:prSet presAssocID="{04ABAB0D-1A32-4D10-802C-D94E8EAD342C}" presName="node" presStyleLbl="alignAccFollowNode1" presStyleIdx="10" presStyleCnt="18">
        <dgm:presLayoutVars>
          <dgm:bulletEnabled val="1"/>
        </dgm:presLayoutVars>
      </dgm:prSet>
      <dgm:spPr/>
    </dgm:pt>
    <dgm:pt modelId="{B18AFBDF-0312-4814-984E-DFA0FD341BF0}" type="pres">
      <dgm:prSet presAssocID="{20EE7099-F758-46D7-AC1C-E73A5DE1D5F8}" presName="vSp" presStyleCnt="0"/>
      <dgm:spPr/>
    </dgm:pt>
    <dgm:pt modelId="{49F3697C-1EB1-4FD6-B691-8A2DB3A22CFB}" type="pres">
      <dgm:prSet presAssocID="{2177674C-AC92-4C77-8D75-D0A045547F6D}" presName="horFlow" presStyleCnt="0"/>
      <dgm:spPr/>
    </dgm:pt>
    <dgm:pt modelId="{89F8FEA2-8BAF-4559-8FE8-E4D93FD34638}" type="pres">
      <dgm:prSet presAssocID="{2177674C-AC92-4C77-8D75-D0A045547F6D}" presName="bigChev" presStyleLbl="node1" presStyleIdx="3" presStyleCnt="5" custScaleX="132072" custScaleY="87507"/>
      <dgm:spPr/>
    </dgm:pt>
    <dgm:pt modelId="{0CEEAEF0-B484-49FD-BFA2-12433238AA14}" type="pres">
      <dgm:prSet presAssocID="{7B4F9C2E-2CB9-4108-B980-DA5C118C31F7}" presName="parTrans" presStyleCnt="0"/>
      <dgm:spPr/>
    </dgm:pt>
    <dgm:pt modelId="{97C1F058-23EA-4B75-9039-73C8A38EE407}" type="pres">
      <dgm:prSet presAssocID="{903F7DA5-25DA-4E01-A12E-CA7990513A02}" presName="node" presStyleLbl="alignAccFollowNode1" presStyleIdx="11" presStyleCnt="18">
        <dgm:presLayoutVars>
          <dgm:bulletEnabled val="1"/>
        </dgm:presLayoutVars>
      </dgm:prSet>
      <dgm:spPr/>
    </dgm:pt>
    <dgm:pt modelId="{7A7C0187-0D5F-471A-BE3F-E728504726F4}" type="pres">
      <dgm:prSet presAssocID="{449203A5-33FA-4062-A49F-6EC1D290FC7B}" presName="sibTrans" presStyleCnt="0"/>
      <dgm:spPr/>
    </dgm:pt>
    <dgm:pt modelId="{E1471F2B-D8EE-49DB-9C83-5CB099DEC8D7}" type="pres">
      <dgm:prSet presAssocID="{0AF188ED-4186-4F08-BAF4-CC74E662E7BD}" presName="node" presStyleLbl="alignAccFollowNode1" presStyleIdx="12" presStyleCnt="18">
        <dgm:presLayoutVars>
          <dgm:bulletEnabled val="1"/>
        </dgm:presLayoutVars>
      </dgm:prSet>
      <dgm:spPr/>
    </dgm:pt>
    <dgm:pt modelId="{6E1C34DF-C2D3-4614-B9B5-94DDA165A1F0}" type="pres">
      <dgm:prSet presAssocID="{E7C371AE-51B3-4BE3-B66D-5FFA124FD6BC}" presName="sibTrans" presStyleCnt="0"/>
      <dgm:spPr/>
    </dgm:pt>
    <dgm:pt modelId="{776E5061-36C5-4233-BB48-1097B0EBF13D}" type="pres">
      <dgm:prSet presAssocID="{1139062E-86AC-4533-A901-2449E5813631}" presName="node" presStyleLbl="alignAccFollowNode1" presStyleIdx="13" presStyleCnt="18">
        <dgm:presLayoutVars>
          <dgm:bulletEnabled val="1"/>
        </dgm:presLayoutVars>
      </dgm:prSet>
      <dgm:spPr/>
    </dgm:pt>
    <dgm:pt modelId="{50D17865-29CA-4C99-BFF5-7E15F010DE49}" type="pres">
      <dgm:prSet presAssocID="{BC5D31D5-E8FC-43EC-82F3-6198E3658E72}" presName="sibTrans" presStyleCnt="0"/>
      <dgm:spPr/>
    </dgm:pt>
    <dgm:pt modelId="{4413F566-F971-4F56-AE70-75ECC37C2513}" type="pres">
      <dgm:prSet presAssocID="{089E01EF-25C4-45FF-B5A6-456E1C45CE74}" presName="node" presStyleLbl="alignAccFollowNode1" presStyleIdx="14" presStyleCnt="18">
        <dgm:presLayoutVars>
          <dgm:bulletEnabled val="1"/>
        </dgm:presLayoutVars>
      </dgm:prSet>
      <dgm:spPr/>
    </dgm:pt>
    <dgm:pt modelId="{D4165DA9-D3FC-455E-B687-DEB2A283D03C}" type="pres">
      <dgm:prSet presAssocID="{2177674C-AC92-4C77-8D75-D0A045547F6D}" presName="vSp" presStyleCnt="0"/>
      <dgm:spPr/>
    </dgm:pt>
    <dgm:pt modelId="{2BF4AA9A-7C26-439D-9503-9B3E58518778}" type="pres">
      <dgm:prSet presAssocID="{B45B296E-25E9-46FA-91CB-0F81B7DD0E7B}" presName="horFlow" presStyleCnt="0"/>
      <dgm:spPr/>
    </dgm:pt>
    <dgm:pt modelId="{6C3C4743-BB20-4A9A-94A3-6BD73C9ACBAA}" type="pres">
      <dgm:prSet presAssocID="{B45B296E-25E9-46FA-91CB-0F81B7DD0E7B}" presName="bigChev" presStyleLbl="node1" presStyleIdx="4" presStyleCnt="5" custScaleX="132072" custScaleY="87507"/>
      <dgm:spPr/>
    </dgm:pt>
    <dgm:pt modelId="{72320B6B-4A9D-4418-A759-7636B1928AFF}" type="pres">
      <dgm:prSet presAssocID="{085D23C0-A3A4-4C45-912C-0D898143FA88}" presName="parTrans" presStyleCnt="0"/>
      <dgm:spPr/>
    </dgm:pt>
    <dgm:pt modelId="{6F015022-67F7-4EF2-BFED-EC5C221EF106}" type="pres">
      <dgm:prSet presAssocID="{D8509A68-ABD8-426D-BECA-9F7D712E1630}" presName="node" presStyleLbl="alignAccFollowNode1" presStyleIdx="15" presStyleCnt="18">
        <dgm:presLayoutVars>
          <dgm:bulletEnabled val="1"/>
        </dgm:presLayoutVars>
      </dgm:prSet>
      <dgm:spPr/>
    </dgm:pt>
    <dgm:pt modelId="{92746E4B-0720-4C1D-A427-C6DBF75ACE80}" type="pres">
      <dgm:prSet presAssocID="{B02EA8D3-8A63-490B-B56F-943A42B5A12C}" presName="sibTrans" presStyleCnt="0"/>
      <dgm:spPr/>
    </dgm:pt>
    <dgm:pt modelId="{FB1E1528-3EF1-48DF-92E4-6DC20BA67AFA}" type="pres">
      <dgm:prSet presAssocID="{B7C2829B-6249-462B-8732-A2273DE014C3}" presName="node" presStyleLbl="alignAccFollowNode1" presStyleIdx="16" presStyleCnt="18">
        <dgm:presLayoutVars>
          <dgm:bulletEnabled val="1"/>
        </dgm:presLayoutVars>
      </dgm:prSet>
      <dgm:spPr/>
    </dgm:pt>
    <dgm:pt modelId="{F2C6A9C4-3AE1-49C0-8067-6FED1B07D3FD}" type="pres">
      <dgm:prSet presAssocID="{60858C35-D1A6-4A9B-83AD-52AE0BAD2B79}" presName="sibTrans" presStyleCnt="0"/>
      <dgm:spPr/>
    </dgm:pt>
    <dgm:pt modelId="{6635C6D2-1036-47AA-9AFB-D365D47AB33C}" type="pres">
      <dgm:prSet presAssocID="{3AB32391-D5D6-47FF-A79B-B3D4F8CF0D15}" presName="node" presStyleLbl="alignAccFollowNode1" presStyleIdx="17" presStyleCnt="18">
        <dgm:presLayoutVars>
          <dgm:bulletEnabled val="1"/>
        </dgm:presLayoutVars>
      </dgm:prSet>
      <dgm:spPr/>
    </dgm:pt>
  </dgm:ptLst>
  <dgm:cxnLst>
    <dgm:cxn modelId="{A9B70C02-A0BA-4B92-AFD0-02CD42E70905}" srcId="{B45B296E-25E9-46FA-91CB-0F81B7DD0E7B}" destId="{D8509A68-ABD8-426D-BECA-9F7D712E1630}" srcOrd="0" destOrd="0" parTransId="{085D23C0-A3A4-4C45-912C-0D898143FA88}" sibTransId="{B02EA8D3-8A63-490B-B56F-943A42B5A12C}"/>
    <dgm:cxn modelId="{A318C607-4F46-45B0-A029-F5E0A9F9C3BC}" type="presOf" srcId="{C7745872-2805-4690-AD96-41A7812AC321}" destId="{2B2E20C0-058F-4B2D-B7E4-2439D8803458}" srcOrd="0" destOrd="0" presId="urn:microsoft.com/office/officeart/2005/8/layout/lProcess3"/>
    <dgm:cxn modelId="{0F06B30D-3A35-4D37-B867-26F8037ED050}" type="presOf" srcId="{D2034DD3-B412-4344-A92C-F04DC89AB48F}" destId="{8E98FE33-D259-4F33-9DE2-AE0357B1850F}" srcOrd="0" destOrd="0" presId="urn:microsoft.com/office/officeart/2005/8/layout/lProcess3"/>
    <dgm:cxn modelId="{482E471A-ADA4-4D3C-A233-60F2EFAB5354}" type="presOf" srcId="{0AF188ED-4186-4F08-BAF4-CC74E662E7BD}" destId="{E1471F2B-D8EE-49DB-9C83-5CB099DEC8D7}" srcOrd="0" destOrd="0" presId="urn:microsoft.com/office/officeart/2005/8/layout/lProcess3"/>
    <dgm:cxn modelId="{80220A1E-D066-4996-9B3E-7FD008BDCC2F}" srcId="{2177674C-AC92-4C77-8D75-D0A045547F6D}" destId="{903F7DA5-25DA-4E01-A12E-CA7990513A02}" srcOrd="0" destOrd="0" parTransId="{7B4F9C2E-2CB9-4108-B980-DA5C118C31F7}" sibTransId="{449203A5-33FA-4062-A49F-6EC1D290FC7B}"/>
    <dgm:cxn modelId="{A7679522-159F-46D0-B78E-8DAA3E3A8124}" type="presOf" srcId="{B45B296E-25E9-46FA-91CB-0F81B7DD0E7B}" destId="{6C3C4743-BB20-4A9A-94A3-6BD73C9ACBAA}" srcOrd="0" destOrd="0" presId="urn:microsoft.com/office/officeart/2005/8/layout/lProcess3"/>
    <dgm:cxn modelId="{24427D29-D1F9-473C-84FD-54415508DC1E}" srcId="{8182568F-869B-4F21-A435-B8D415352FA7}" destId="{719AF14F-8B2D-4C15-BB53-EB0DBD6D3515}" srcOrd="2" destOrd="0" parTransId="{249B3B56-E9BB-4BF4-9B79-4100C9C7280B}" sibTransId="{510416AA-FE49-4DCC-A6FD-3D3AEC161A1D}"/>
    <dgm:cxn modelId="{C8FDD02A-8C8C-44BD-807C-C0770A6E7E37}" type="presOf" srcId="{2EA7DBE8-619C-4C1A-832C-4D72B96AF544}" destId="{F68F426A-1BFC-4F11-B70A-9780CFCC94CE}" srcOrd="0" destOrd="0" presId="urn:microsoft.com/office/officeart/2005/8/layout/lProcess3"/>
    <dgm:cxn modelId="{7B1C7B2C-ABDF-4566-9012-B04F36CA30FA}" srcId="{20EE7099-F758-46D7-AC1C-E73A5DE1D5F8}" destId="{BA41BC42-8A0B-4E1F-84DA-4987E994A512}" srcOrd="0" destOrd="0" parTransId="{6E252ADB-A4D5-409C-8ADA-FD3ACEF03941}" sibTransId="{9997B3DA-23FB-442B-A2DA-EC94B68EFE33}"/>
    <dgm:cxn modelId="{64705331-599B-4660-B938-DEE1C18FE600}" srcId="{B45B296E-25E9-46FA-91CB-0F81B7DD0E7B}" destId="{3AB32391-D5D6-47FF-A79B-B3D4F8CF0D15}" srcOrd="2" destOrd="0" parTransId="{0FCA209C-D194-4A5C-95C9-1DEDAFFA9763}" sibTransId="{B4E1A9E6-7AFA-4946-BF7E-E7475A3A3B9A}"/>
    <dgm:cxn modelId="{2D399135-5BA5-468B-8CCE-47A362C8773B}" srcId="{E2EC3F5B-8AAA-437C-8DDD-75E193B4D204}" destId="{B45B296E-25E9-46FA-91CB-0F81B7DD0E7B}" srcOrd="4" destOrd="0" parTransId="{AD29DAAB-1FB5-47B2-9457-D2FA35435EE8}" sibTransId="{5E265C36-5D6F-407C-9267-F23ADC4B438C}"/>
    <dgm:cxn modelId="{10550837-2B0C-41EB-B380-32C6F54C00E4}" srcId="{20EE7099-F758-46D7-AC1C-E73A5DE1D5F8}" destId="{04ABAB0D-1A32-4D10-802C-D94E8EAD342C}" srcOrd="3" destOrd="0" parTransId="{0FE33C55-A6AB-440D-8558-65D41585588E}" sibTransId="{22438F30-B70F-4886-826C-EB2DB3234EF2}"/>
    <dgm:cxn modelId="{D7AD703C-CF7B-4E9B-A25F-7AFC42A4FF02}" type="presOf" srcId="{719AF14F-8B2D-4C15-BB53-EB0DBD6D3515}" destId="{1632F7E6-6E0F-4ABA-959C-D7B68331C608}" srcOrd="0" destOrd="0" presId="urn:microsoft.com/office/officeart/2005/8/layout/lProcess3"/>
    <dgm:cxn modelId="{0485A83E-995A-406A-94D8-F445CEF08745}" type="presOf" srcId="{5C6AF4AD-0475-4AFD-AD3B-9A57B52E3DFC}" destId="{2DD426C5-BAA7-493A-9EB9-C13BDB508DC7}" srcOrd="0" destOrd="0" presId="urn:microsoft.com/office/officeart/2005/8/layout/lProcess3"/>
    <dgm:cxn modelId="{662BDC3E-90BA-4F44-B814-8A91BCC3864A}" srcId="{20EE7099-F758-46D7-AC1C-E73A5DE1D5F8}" destId="{0E4C1157-09A1-42EF-AEF0-487F4AC818D5}" srcOrd="2" destOrd="0" parTransId="{404F67D2-7031-4199-BB4A-ACFB4C1EE50C}" sibTransId="{D1D98F71-C074-4473-ACDC-BDE92ABE0367}"/>
    <dgm:cxn modelId="{965FA65B-239D-454D-AB2B-69A3CDEEBE4C}" type="presOf" srcId="{E2EC3F5B-8AAA-437C-8DDD-75E193B4D204}" destId="{E794686B-F1D9-46CA-AAFB-6D72C04F115E}" srcOrd="0" destOrd="0" presId="urn:microsoft.com/office/officeart/2005/8/layout/lProcess3"/>
    <dgm:cxn modelId="{7F9D3D41-52F4-4A42-BE56-1DB806BBACD4}" srcId="{8182568F-869B-4F21-A435-B8D415352FA7}" destId="{D2034DD3-B412-4344-A92C-F04DC89AB48F}" srcOrd="1" destOrd="0" parTransId="{D6D0F664-A238-435D-AE9C-53786F37EDA9}" sibTransId="{1928F586-E1C8-4932-BC7D-11F69314F630}"/>
    <dgm:cxn modelId="{04DAA56B-978E-4E5E-9112-1419DE67C9B8}" type="presOf" srcId="{3AB32391-D5D6-47FF-A79B-B3D4F8CF0D15}" destId="{6635C6D2-1036-47AA-9AFB-D365D47AB33C}" srcOrd="0" destOrd="0" presId="urn:microsoft.com/office/officeart/2005/8/layout/lProcess3"/>
    <dgm:cxn modelId="{A02DAC6E-C6F6-4757-836B-A016B916CD0B}" srcId="{8182568F-869B-4F21-A435-B8D415352FA7}" destId="{CE4402B6-8F34-4DCD-817B-7DDBB44B0C39}" srcOrd="3" destOrd="0" parTransId="{34CE2105-B4AA-4801-9A3C-FF8EE45EF5D7}" sibTransId="{810870DF-0E9B-4103-B5DC-C65DC98C30AB}"/>
    <dgm:cxn modelId="{63A54D70-B231-4D6D-AED3-681E40F076B8}" type="presOf" srcId="{CE4402B6-8F34-4DCD-817B-7DDBB44B0C39}" destId="{23CBA618-BBA2-4016-9969-47D7D6779D47}" srcOrd="0" destOrd="0" presId="urn:microsoft.com/office/officeart/2005/8/layout/lProcess3"/>
    <dgm:cxn modelId="{6B318553-7156-467B-86F3-4E16F80D0239}" type="presOf" srcId="{60DABD5A-3DB2-4983-B031-C9B7331858C8}" destId="{42B493DB-2F90-435E-943B-E1D346733CBA}" srcOrd="0" destOrd="0" presId="urn:microsoft.com/office/officeart/2005/8/layout/lProcess3"/>
    <dgm:cxn modelId="{63BCAD78-8A20-402A-9212-FD2266ED3A20}" srcId="{C7745872-2805-4690-AD96-41A7812AC321}" destId="{8C9907B5-E236-439C-A463-E143105C7DA3}" srcOrd="2" destOrd="0" parTransId="{117912B6-5E02-4BC6-B24E-5800EC737B35}" sibTransId="{C930336B-50BC-465E-A38D-5FAB3FA14376}"/>
    <dgm:cxn modelId="{C038C07D-7D33-4CB4-B04E-630A463A7557}" type="presOf" srcId="{8182568F-869B-4F21-A435-B8D415352FA7}" destId="{265E4DAC-EA41-435D-9085-1F38E6B6741C}" srcOrd="0" destOrd="0" presId="urn:microsoft.com/office/officeart/2005/8/layout/lProcess3"/>
    <dgm:cxn modelId="{DDDE2984-8B81-4EE1-99EA-FBA3D8BF9FAF}" srcId="{20EE7099-F758-46D7-AC1C-E73A5DE1D5F8}" destId="{5C6AF4AD-0475-4AFD-AD3B-9A57B52E3DFC}" srcOrd="1" destOrd="0" parTransId="{1FFD90B0-12F3-4C06-B6AB-DD882AD2F39D}" sibTransId="{29D3188B-E2CD-4747-8B91-A2F62757F0B8}"/>
    <dgm:cxn modelId="{C2101589-FF61-439C-B278-4E1E6164700F}" srcId="{B45B296E-25E9-46FA-91CB-0F81B7DD0E7B}" destId="{B7C2829B-6249-462B-8732-A2273DE014C3}" srcOrd="1" destOrd="0" parTransId="{717EFDED-BED8-4794-98E8-0B0439B5B79B}" sibTransId="{60858C35-D1A6-4A9B-83AD-52AE0BAD2B79}"/>
    <dgm:cxn modelId="{7EA2978E-39F1-446D-80C6-95F78BD87156}" type="presOf" srcId="{1139062E-86AC-4533-A901-2449E5813631}" destId="{776E5061-36C5-4233-BB48-1097B0EBF13D}" srcOrd="0" destOrd="0" presId="urn:microsoft.com/office/officeart/2005/8/layout/lProcess3"/>
    <dgm:cxn modelId="{73884A96-6A4A-46EB-A698-83F2CC6C4144}" type="presOf" srcId="{8C9907B5-E236-439C-A463-E143105C7DA3}" destId="{2883E1CE-EAC7-4BF4-8865-C793A10F7F2B}" srcOrd="0" destOrd="0" presId="urn:microsoft.com/office/officeart/2005/8/layout/lProcess3"/>
    <dgm:cxn modelId="{5747139A-F683-4891-A912-12E41FFC21B7}" type="presOf" srcId="{B282095F-B445-45F4-BD10-44C4721629D4}" destId="{17797C13-2F90-40CF-8402-C47495FC2FE1}" srcOrd="0" destOrd="0" presId="urn:microsoft.com/office/officeart/2005/8/layout/lProcess3"/>
    <dgm:cxn modelId="{02DE679A-5B68-43EC-A319-8A1DD9AD789E}" type="presOf" srcId="{D8509A68-ABD8-426D-BECA-9F7D712E1630}" destId="{6F015022-67F7-4EF2-BFED-EC5C221EF106}" srcOrd="0" destOrd="0" presId="urn:microsoft.com/office/officeart/2005/8/layout/lProcess3"/>
    <dgm:cxn modelId="{1D5578A1-FDAB-4BFF-ADB8-2B398DB71E5D}" srcId="{E2EC3F5B-8AAA-437C-8DDD-75E193B4D204}" destId="{2177674C-AC92-4C77-8D75-D0A045547F6D}" srcOrd="3" destOrd="0" parTransId="{3BF87152-9F8E-457D-A210-1F710DCE448C}" sibTransId="{63A8DF04-F397-4231-AB68-142BFDC8BD2A}"/>
    <dgm:cxn modelId="{4A7A70A2-96BC-4384-BCD3-6C5ACF4086EF}" srcId="{E2EC3F5B-8AAA-437C-8DDD-75E193B4D204}" destId="{8182568F-869B-4F21-A435-B8D415352FA7}" srcOrd="0" destOrd="0" parTransId="{B2A012EE-BBAC-43EC-866A-E3D73754E4DF}" sibTransId="{723145D6-8A45-4CA9-9130-1EEDFF7FE550}"/>
    <dgm:cxn modelId="{FDA136A7-AEDA-4B4E-B56E-08260208F54E}" srcId="{C7745872-2805-4690-AD96-41A7812AC321}" destId="{B282095F-B445-45F4-BD10-44C4721629D4}" srcOrd="0" destOrd="0" parTransId="{78D3DA53-9A20-4BA6-8598-3CFD24EBFC6B}" sibTransId="{1C331BB0-CAEE-4F7E-AB24-5F8357585ECF}"/>
    <dgm:cxn modelId="{94DFF2A7-C71D-4645-A508-44ECFAA7D8F3}" type="presOf" srcId="{B7C2829B-6249-462B-8732-A2273DE014C3}" destId="{FB1E1528-3EF1-48DF-92E4-6DC20BA67AFA}" srcOrd="0" destOrd="0" presId="urn:microsoft.com/office/officeart/2005/8/layout/lProcess3"/>
    <dgm:cxn modelId="{3F3342A8-C883-4FD8-A3E6-2B11D1464FE2}" srcId="{E2EC3F5B-8AAA-437C-8DDD-75E193B4D204}" destId="{20EE7099-F758-46D7-AC1C-E73A5DE1D5F8}" srcOrd="2" destOrd="0" parTransId="{620B5356-B7AE-4E43-8C5D-3E54F2D9F015}" sibTransId="{8DA57628-F037-4D56-AE78-5676691DB320}"/>
    <dgm:cxn modelId="{9EC8ECB0-41F5-4BFE-AB21-C67824953864}" srcId="{2177674C-AC92-4C77-8D75-D0A045547F6D}" destId="{089E01EF-25C4-45FF-B5A6-456E1C45CE74}" srcOrd="3" destOrd="0" parTransId="{F2CE8DA4-C24F-4CD2-B1F6-07C3A6AC92A1}" sibTransId="{205AFA7F-1FDB-4B6E-AA0E-B47218942217}"/>
    <dgm:cxn modelId="{9905E8B3-2206-4BCB-8332-6792F2319477}" srcId="{C7745872-2805-4690-AD96-41A7812AC321}" destId="{2EA7DBE8-619C-4C1A-832C-4D72B96AF544}" srcOrd="1" destOrd="0" parTransId="{E6A4C285-C410-430F-8F55-7206C74E971D}" sibTransId="{48D5843F-4FB7-4FAE-AB13-6583C69AB7F2}"/>
    <dgm:cxn modelId="{5A2C5EBC-FAA0-41E7-BD3E-066D6D235E12}" srcId="{2177674C-AC92-4C77-8D75-D0A045547F6D}" destId="{0AF188ED-4186-4F08-BAF4-CC74E662E7BD}" srcOrd="1" destOrd="0" parTransId="{4FDE7572-DF0F-4ECB-B90D-2C05B1548E4E}" sibTransId="{E7C371AE-51B3-4BE3-B66D-5FFA124FD6BC}"/>
    <dgm:cxn modelId="{FA0C82BE-A21C-4892-9866-CC79E5142CD1}" type="presOf" srcId="{0E4C1157-09A1-42EF-AEF0-487F4AC818D5}" destId="{ECB9CFF0-6160-4303-8A72-9C141017AEB3}" srcOrd="0" destOrd="0" presId="urn:microsoft.com/office/officeart/2005/8/layout/lProcess3"/>
    <dgm:cxn modelId="{CAC996C6-F527-4B90-B1AF-280173003E51}" srcId="{8182568F-869B-4F21-A435-B8D415352FA7}" destId="{60DABD5A-3DB2-4983-B031-C9B7331858C8}" srcOrd="0" destOrd="0" parTransId="{81589369-9724-4ACE-9DE2-ED0DE096D7C6}" sibTransId="{F1A58C6B-99A7-4967-B963-E614234F9EC9}"/>
    <dgm:cxn modelId="{2F69A7CF-EE0A-4040-A9AB-136E5D5BA06E}" type="presOf" srcId="{2177674C-AC92-4C77-8D75-D0A045547F6D}" destId="{89F8FEA2-8BAF-4559-8FE8-E4D93FD34638}" srcOrd="0" destOrd="0" presId="urn:microsoft.com/office/officeart/2005/8/layout/lProcess3"/>
    <dgm:cxn modelId="{DB9AEBD6-5B4D-40AB-AA4D-D947025E32E3}" type="presOf" srcId="{903F7DA5-25DA-4E01-A12E-CA7990513A02}" destId="{97C1F058-23EA-4B75-9039-73C8A38EE407}" srcOrd="0" destOrd="0" presId="urn:microsoft.com/office/officeart/2005/8/layout/lProcess3"/>
    <dgm:cxn modelId="{148DD5D7-5111-4250-BDB5-DC41BC934DD9}" type="presOf" srcId="{089E01EF-25C4-45FF-B5A6-456E1C45CE74}" destId="{4413F566-F971-4F56-AE70-75ECC37C2513}" srcOrd="0" destOrd="0" presId="urn:microsoft.com/office/officeart/2005/8/layout/lProcess3"/>
    <dgm:cxn modelId="{A5FC13E1-60AC-4556-8958-D248ECD32B4C}" srcId="{2177674C-AC92-4C77-8D75-D0A045547F6D}" destId="{1139062E-86AC-4533-A901-2449E5813631}" srcOrd="2" destOrd="0" parTransId="{83BA1F47-C9B9-4979-8D6B-A3FBD012188F}" sibTransId="{BC5D31D5-E8FC-43EC-82F3-6198E3658E72}"/>
    <dgm:cxn modelId="{0F8834E4-0F9E-4C09-AA8E-7B6FC04E1301}" srcId="{E2EC3F5B-8AAA-437C-8DDD-75E193B4D204}" destId="{C7745872-2805-4690-AD96-41A7812AC321}" srcOrd="1" destOrd="0" parTransId="{5B3C3C2C-BE13-45A8-ADEB-0716CF52BDC2}" sibTransId="{E2FE8C58-7B6E-43A6-B2F8-2F33C7D64FB2}"/>
    <dgm:cxn modelId="{39A4DCE4-F014-44E4-9AA6-912A9644A320}" type="presOf" srcId="{BA41BC42-8A0B-4E1F-84DA-4987E994A512}" destId="{0C80D59E-36C0-4B11-B2E7-A89133BD1326}" srcOrd="0" destOrd="0" presId="urn:microsoft.com/office/officeart/2005/8/layout/lProcess3"/>
    <dgm:cxn modelId="{516A81F0-B13B-4875-9430-FC0F90100A9F}" type="presOf" srcId="{04ABAB0D-1A32-4D10-802C-D94E8EAD342C}" destId="{A7E5F1D5-7002-4A2F-BC48-D972C332C7B7}" srcOrd="0" destOrd="0" presId="urn:microsoft.com/office/officeart/2005/8/layout/lProcess3"/>
    <dgm:cxn modelId="{86C7DAF3-B826-4EB0-BD56-04F1AF4E1987}" type="presOf" srcId="{20EE7099-F758-46D7-AC1C-E73A5DE1D5F8}" destId="{C3909D5B-BC28-4E20-B2EF-0624887595D1}" srcOrd="0" destOrd="0" presId="urn:microsoft.com/office/officeart/2005/8/layout/lProcess3"/>
    <dgm:cxn modelId="{6869F88D-1D46-4B66-A059-7AD3A454721E}" type="presParOf" srcId="{E794686B-F1D9-46CA-AAFB-6D72C04F115E}" destId="{48BA3BC7-DCCA-4BDA-B670-D13240C2C1F8}" srcOrd="0" destOrd="0" presId="urn:microsoft.com/office/officeart/2005/8/layout/lProcess3"/>
    <dgm:cxn modelId="{5FABD138-8669-459D-9FDA-0C134A32E85C}" type="presParOf" srcId="{48BA3BC7-DCCA-4BDA-B670-D13240C2C1F8}" destId="{265E4DAC-EA41-435D-9085-1F38E6B6741C}" srcOrd="0" destOrd="0" presId="urn:microsoft.com/office/officeart/2005/8/layout/lProcess3"/>
    <dgm:cxn modelId="{EB0AD3BC-60AA-4E72-BD45-F5C716F0BD2F}" type="presParOf" srcId="{48BA3BC7-DCCA-4BDA-B670-D13240C2C1F8}" destId="{5D39D2B6-94D3-457A-86C3-5DE840668AAA}" srcOrd="1" destOrd="0" presId="urn:microsoft.com/office/officeart/2005/8/layout/lProcess3"/>
    <dgm:cxn modelId="{021096D5-33B3-4561-8510-C622D5D0E9AA}" type="presParOf" srcId="{48BA3BC7-DCCA-4BDA-B670-D13240C2C1F8}" destId="{42B493DB-2F90-435E-943B-E1D346733CBA}" srcOrd="2" destOrd="0" presId="urn:microsoft.com/office/officeart/2005/8/layout/lProcess3"/>
    <dgm:cxn modelId="{DDFE03F5-40A7-4C38-9EFA-59A16E1E8760}" type="presParOf" srcId="{48BA3BC7-DCCA-4BDA-B670-D13240C2C1F8}" destId="{5E581723-5930-4C7F-9FBB-B348672653F9}" srcOrd="3" destOrd="0" presId="urn:microsoft.com/office/officeart/2005/8/layout/lProcess3"/>
    <dgm:cxn modelId="{BF287624-5258-44A8-8A23-43419BD31DF8}" type="presParOf" srcId="{48BA3BC7-DCCA-4BDA-B670-D13240C2C1F8}" destId="{8E98FE33-D259-4F33-9DE2-AE0357B1850F}" srcOrd="4" destOrd="0" presId="urn:microsoft.com/office/officeart/2005/8/layout/lProcess3"/>
    <dgm:cxn modelId="{71DB7869-C719-47B5-A5AE-D317B65F0902}" type="presParOf" srcId="{48BA3BC7-DCCA-4BDA-B670-D13240C2C1F8}" destId="{63F41068-77D5-4D54-8186-297725DE3D07}" srcOrd="5" destOrd="0" presId="urn:microsoft.com/office/officeart/2005/8/layout/lProcess3"/>
    <dgm:cxn modelId="{2FEACA0B-0632-4703-B176-478F8C7C8082}" type="presParOf" srcId="{48BA3BC7-DCCA-4BDA-B670-D13240C2C1F8}" destId="{1632F7E6-6E0F-4ABA-959C-D7B68331C608}" srcOrd="6" destOrd="0" presId="urn:microsoft.com/office/officeart/2005/8/layout/lProcess3"/>
    <dgm:cxn modelId="{5150797E-F1E0-4DE4-945D-B3C8C677B452}" type="presParOf" srcId="{48BA3BC7-DCCA-4BDA-B670-D13240C2C1F8}" destId="{D7310F47-045A-4E59-80B8-CE0CFAE415D5}" srcOrd="7" destOrd="0" presId="urn:microsoft.com/office/officeart/2005/8/layout/lProcess3"/>
    <dgm:cxn modelId="{4C36A802-2B17-492C-BDF6-95F9A5635F77}" type="presParOf" srcId="{48BA3BC7-DCCA-4BDA-B670-D13240C2C1F8}" destId="{23CBA618-BBA2-4016-9969-47D7D6779D47}" srcOrd="8" destOrd="0" presId="urn:microsoft.com/office/officeart/2005/8/layout/lProcess3"/>
    <dgm:cxn modelId="{75D43DE9-E8AE-46DD-AD47-AB2B86328E17}" type="presParOf" srcId="{E794686B-F1D9-46CA-AAFB-6D72C04F115E}" destId="{5FD64191-B984-43CA-BAE2-BA1424FE524E}" srcOrd="1" destOrd="0" presId="urn:microsoft.com/office/officeart/2005/8/layout/lProcess3"/>
    <dgm:cxn modelId="{B3C5EC85-A288-4264-83F6-4CEB30A99C74}" type="presParOf" srcId="{E794686B-F1D9-46CA-AAFB-6D72C04F115E}" destId="{3B2B4C8B-1060-489F-89C7-815A7F330BF6}" srcOrd="2" destOrd="0" presId="urn:microsoft.com/office/officeart/2005/8/layout/lProcess3"/>
    <dgm:cxn modelId="{AC331B80-F091-45AC-92FA-D7989744832A}" type="presParOf" srcId="{3B2B4C8B-1060-489F-89C7-815A7F330BF6}" destId="{2B2E20C0-058F-4B2D-B7E4-2439D8803458}" srcOrd="0" destOrd="0" presId="urn:microsoft.com/office/officeart/2005/8/layout/lProcess3"/>
    <dgm:cxn modelId="{123FF932-3B26-4E3E-B394-CB7ADB34FC0C}" type="presParOf" srcId="{3B2B4C8B-1060-489F-89C7-815A7F330BF6}" destId="{19E15244-D2DF-4233-B60F-14BE149D7BE9}" srcOrd="1" destOrd="0" presId="urn:microsoft.com/office/officeart/2005/8/layout/lProcess3"/>
    <dgm:cxn modelId="{FE8F2B7A-373F-40E4-9A6C-AE28CDB9EFE1}" type="presParOf" srcId="{3B2B4C8B-1060-489F-89C7-815A7F330BF6}" destId="{17797C13-2F90-40CF-8402-C47495FC2FE1}" srcOrd="2" destOrd="0" presId="urn:microsoft.com/office/officeart/2005/8/layout/lProcess3"/>
    <dgm:cxn modelId="{84F1E0A9-721E-4EF8-8FA7-2A67382ACA64}" type="presParOf" srcId="{3B2B4C8B-1060-489F-89C7-815A7F330BF6}" destId="{DAB325DE-96AB-4623-824A-908F9E19B680}" srcOrd="3" destOrd="0" presId="urn:microsoft.com/office/officeart/2005/8/layout/lProcess3"/>
    <dgm:cxn modelId="{94DF251D-22CE-4847-8B32-29E7C0865672}" type="presParOf" srcId="{3B2B4C8B-1060-489F-89C7-815A7F330BF6}" destId="{F68F426A-1BFC-4F11-B70A-9780CFCC94CE}" srcOrd="4" destOrd="0" presId="urn:microsoft.com/office/officeart/2005/8/layout/lProcess3"/>
    <dgm:cxn modelId="{CC0F5CB1-5F49-4FEB-B7BD-8E4A8B5E0BF5}" type="presParOf" srcId="{3B2B4C8B-1060-489F-89C7-815A7F330BF6}" destId="{542D5685-5E2C-4A87-B9A8-C5B9EFCC5D89}" srcOrd="5" destOrd="0" presId="urn:microsoft.com/office/officeart/2005/8/layout/lProcess3"/>
    <dgm:cxn modelId="{5BBA0E68-A6A5-46E5-998C-E1FCF8FA3065}" type="presParOf" srcId="{3B2B4C8B-1060-489F-89C7-815A7F330BF6}" destId="{2883E1CE-EAC7-4BF4-8865-C793A10F7F2B}" srcOrd="6" destOrd="0" presId="urn:microsoft.com/office/officeart/2005/8/layout/lProcess3"/>
    <dgm:cxn modelId="{3CD3E175-CF6A-41D5-88BB-B11C9088A22D}" type="presParOf" srcId="{E794686B-F1D9-46CA-AAFB-6D72C04F115E}" destId="{1AA984FF-3792-431D-B54F-8B7760C57A8D}" srcOrd="3" destOrd="0" presId="urn:microsoft.com/office/officeart/2005/8/layout/lProcess3"/>
    <dgm:cxn modelId="{D39BBF39-ED26-4A23-BC98-53D67A3E1330}" type="presParOf" srcId="{E794686B-F1D9-46CA-AAFB-6D72C04F115E}" destId="{282E1F43-5218-4613-A9F3-378141780CDB}" srcOrd="4" destOrd="0" presId="urn:microsoft.com/office/officeart/2005/8/layout/lProcess3"/>
    <dgm:cxn modelId="{D8E7A156-F1D4-4C16-8F23-F9F140112621}" type="presParOf" srcId="{282E1F43-5218-4613-A9F3-378141780CDB}" destId="{C3909D5B-BC28-4E20-B2EF-0624887595D1}" srcOrd="0" destOrd="0" presId="urn:microsoft.com/office/officeart/2005/8/layout/lProcess3"/>
    <dgm:cxn modelId="{8A9EE98D-A084-489E-9E4B-EC973D21F6F7}" type="presParOf" srcId="{282E1F43-5218-4613-A9F3-378141780CDB}" destId="{CD273C76-B81C-42F8-8A60-AB023566CC94}" srcOrd="1" destOrd="0" presId="urn:microsoft.com/office/officeart/2005/8/layout/lProcess3"/>
    <dgm:cxn modelId="{D7051B46-0CC0-44DE-A6B1-5C9CCCC9BCC3}" type="presParOf" srcId="{282E1F43-5218-4613-A9F3-378141780CDB}" destId="{0C80D59E-36C0-4B11-B2E7-A89133BD1326}" srcOrd="2" destOrd="0" presId="urn:microsoft.com/office/officeart/2005/8/layout/lProcess3"/>
    <dgm:cxn modelId="{A8661CCF-91BB-466E-9486-E6FC16F420D5}" type="presParOf" srcId="{282E1F43-5218-4613-A9F3-378141780CDB}" destId="{CCE20F1A-94CE-4701-8175-0F6F61A610CE}" srcOrd="3" destOrd="0" presId="urn:microsoft.com/office/officeart/2005/8/layout/lProcess3"/>
    <dgm:cxn modelId="{5E5CA2FC-A4A8-46BD-A5C3-E1D3AB6A024E}" type="presParOf" srcId="{282E1F43-5218-4613-A9F3-378141780CDB}" destId="{2DD426C5-BAA7-493A-9EB9-C13BDB508DC7}" srcOrd="4" destOrd="0" presId="urn:microsoft.com/office/officeart/2005/8/layout/lProcess3"/>
    <dgm:cxn modelId="{39CF6FEC-FAAF-4024-92F3-8A1C5CEE5D03}" type="presParOf" srcId="{282E1F43-5218-4613-A9F3-378141780CDB}" destId="{0F39FFED-AC2D-4E90-978B-814374E1A1C9}" srcOrd="5" destOrd="0" presId="urn:microsoft.com/office/officeart/2005/8/layout/lProcess3"/>
    <dgm:cxn modelId="{8DD474C9-142C-46CC-AD77-9C36191A3832}" type="presParOf" srcId="{282E1F43-5218-4613-A9F3-378141780CDB}" destId="{ECB9CFF0-6160-4303-8A72-9C141017AEB3}" srcOrd="6" destOrd="0" presId="urn:microsoft.com/office/officeart/2005/8/layout/lProcess3"/>
    <dgm:cxn modelId="{2E807AD6-ADD7-44C8-AB90-0B1A24F00833}" type="presParOf" srcId="{282E1F43-5218-4613-A9F3-378141780CDB}" destId="{40484A2D-1415-404E-AEC6-F5F82DCA13B9}" srcOrd="7" destOrd="0" presId="urn:microsoft.com/office/officeart/2005/8/layout/lProcess3"/>
    <dgm:cxn modelId="{D882B5BC-BFD4-4F6B-B97C-384CEAAB536B}" type="presParOf" srcId="{282E1F43-5218-4613-A9F3-378141780CDB}" destId="{A7E5F1D5-7002-4A2F-BC48-D972C332C7B7}" srcOrd="8" destOrd="0" presId="urn:microsoft.com/office/officeart/2005/8/layout/lProcess3"/>
    <dgm:cxn modelId="{3C4C620D-C180-4DCF-94D7-43FA86487178}" type="presParOf" srcId="{E794686B-F1D9-46CA-AAFB-6D72C04F115E}" destId="{B18AFBDF-0312-4814-984E-DFA0FD341BF0}" srcOrd="5" destOrd="0" presId="urn:microsoft.com/office/officeart/2005/8/layout/lProcess3"/>
    <dgm:cxn modelId="{B2938C62-AF17-4488-BC87-DA1FD39952B7}" type="presParOf" srcId="{E794686B-F1D9-46CA-AAFB-6D72C04F115E}" destId="{49F3697C-1EB1-4FD6-B691-8A2DB3A22CFB}" srcOrd="6" destOrd="0" presId="urn:microsoft.com/office/officeart/2005/8/layout/lProcess3"/>
    <dgm:cxn modelId="{F28F57ED-00FF-4B87-8C63-912D14DDAD8F}" type="presParOf" srcId="{49F3697C-1EB1-4FD6-B691-8A2DB3A22CFB}" destId="{89F8FEA2-8BAF-4559-8FE8-E4D93FD34638}" srcOrd="0" destOrd="0" presId="urn:microsoft.com/office/officeart/2005/8/layout/lProcess3"/>
    <dgm:cxn modelId="{EBE78451-A64F-40E3-954F-8A3D13063151}" type="presParOf" srcId="{49F3697C-1EB1-4FD6-B691-8A2DB3A22CFB}" destId="{0CEEAEF0-B484-49FD-BFA2-12433238AA14}" srcOrd="1" destOrd="0" presId="urn:microsoft.com/office/officeart/2005/8/layout/lProcess3"/>
    <dgm:cxn modelId="{DF002359-7068-427A-9CD2-B74548C0A2DB}" type="presParOf" srcId="{49F3697C-1EB1-4FD6-B691-8A2DB3A22CFB}" destId="{97C1F058-23EA-4B75-9039-73C8A38EE407}" srcOrd="2" destOrd="0" presId="urn:microsoft.com/office/officeart/2005/8/layout/lProcess3"/>
    <dgm:cxn modelId="{15A616EF-D837-44BC-92BF-61FC09CF5997}" type="presParOf" srcId="{49F3697C-1EB1-4FD6-B691-8A2DB3A22CFB}" destId="{7A7C0187-0D5F-471A-BE3F-E728504726F4}" srcOrd="3" destOrd="0" presId="urn:microsoft.com/office/officeart/2005/8/layout/lProcess3"/>
    <dgm:cxn modelId="{3C779D53-1E41-4DE7-BDF9-1FA25A9D9A28}" type="presParOf" srcId="{49F3697C-1EB1-4FD6-B691-8A2DB3A22CFB}" destId="{E1471F2B-D8EE-49DB-9C83-5CB099DEC8D7}" srcOrd="4" destOrd="0" presId="urn:microsoft.com/office/officeart/2005/8/layout/lProcess3"/>
    <dgm:cxn modelId="{EBF09619-5651-4167-8A7D-49C600048738}" type="presParOf" srcId="{49F3697C-1EB1-4FD6-B691-8A2DB3A22CFB}" destId="{6E1C34DF-C2D3-4614-B9B5-94DDA165A1F0}" srcOrd="5" destOrd="0" presId="urn:microsoft.com/office/officeart/2005/8/layout/lProcess3"/>
    <dgm:cxn modelId="{B385BB63-AC7C-420B-AED9-8DAAA6E08E7E}" type="presParOf" srcId="{49F3697C-1EB1-4FD6-B691-8A2DB3A22CFB}" destId="{776E5061-36C5-4233-BB48-1097B0EBF13D}" srcOrd="6" destOrd="0" presId="urn:microsoft.com/office/officeart/2005/8/layout/lProcess3"/>
    <dgm:cxn modelId="{07A2B0AB-3BD8-4EBE-8831-BD676B11E24D}" type="presParOf" srcId="{49F3697C-1EB1-4FD6-B691-8A2DB3A22CFB}" destId="{50D17865-29CA-4C99-BFF5-7E15F010DE49}" srcOrd="7" destOrd="0" presId="urn:microsoft.com/office/officeart/2005/8/layout/lProcess3"/>
    <dgm:cxn modelId="{F9DAEF51-2B24-4232-ABEA-CFB11E497489}" type="presParOf" srcId="{49F3697C-1EB1-4FD6-B691-8A2DB3A22CFB}" destId="{4413F566-F971-4F56-AE70-75ECC37C2513}" srcOrd="8" destOrd="0" presId="urn:microsoft.com/office/officeart/2005/8/layout/lProcess3"/>
    <dgm:cxn modelId="{6A6EE782-0A98-46D5-85E2-61AC11A3166F}" type="presParOf" srcId="{E794686B-F1D9-46CA-AAFB-6D72C04F115E}" destId="{D4165DA9-D3FC-455E-B687-DEB2A283D03C}" srcOrd="7" destOrd="0" presId="urn:microsoft.com/office/officeart/2005/8/layout/lProcess3"/>
    <dgm:cxn modelId="{38B72FBA-B30B-4A4D-A128-0155143675A1}" type="presParOf" srcId="{E794686B-F1D9-46CA-AAFB-6D72C04F115E}" destId="{2BF4AA9A-7C26-439D-9503-9B3E58518778}" srcOrd="8" destOrd="0" presId="urn:microsoft.com/office/officeart/2005/8/layout/lProcess3"/>
    <dgm:cxn modelId="{7F6DC247-4F2F-4AD3-BB3A-85013162767A}" type="presParOf" srcId="{2BF4AA9A-7C26-439D-9503-9B3E58518778}" destId="{6C3C4743-BB20-4A9A-94A3-6BD73C9ACBAA}" srcOrd="0" destOrd="0" presId="urn:microsoft.com/office/officeart/2005/8/layout/lProcess3"/>
    <dgm:cxn modelId="{6B13170B-176E-4FD1-BF79-771D3A3429A2}" type="presParOf" srcId="{2BF4AA9A-7C26-439D-9503-9B3E58518778}" destId="{72320B6B-4A9D-4418-A759-7636B1928AFF}" srcOrd="1" destOrd="0" presId="urn:microsoft.com/office/officeart/2005/8/layout/lProcess3"/>
    <dgm:cxn modelId="{73955FC4-9C2C-48F2-8158-1A269056713F}" type="presParOf" srcId="{2BF4AA9A-7C26-439D-9503-9B3E58518778}" destId="{6F015022-67F7-4EF2-BFED-EC5C221EF106}" srcOrd="2" destOrd="0" presId="urn:microsoft.com/office/officeart/2005/8/layout/lProcess3"/>
    <dgm:cxn modelId="{5C22F211-31C3-4E5A-92E6-1D254FB6A0C6}" type="presParOf" srcId="{2BF4AA9A-7C26-439D-9503-9B3E58518778}" destId="{92746E4B-0720-4C1D-A427-C6DBF75ACE80}" srcOrd="3" destOrd="0" presId="urn:microsoft.com/office/officeart/2005/8/layout/lProcess3"/>
    <dgm:cxn modelId="{3D6E5C6F-1FEC-4888-ABA5-C451CDC2EF5D}" type="presParOf" srcId="{2BF4AA9A-7C26-439D-9503-9B3E58518778}" destId="{FB1E1528-3EF1-48DF-92E4-6DC20BA67AFA}" srcOrd="4" destOrd="0" presId="urn:microsoft.com/office/officeart/2005/8/layout/lProcess3"/>
    <dgm:cxn modelId="{21AFE0C7-F8CF-43EC-8314-D44B6F2C55E8}" type="presParOf" srcId="{2BF4AA9A-7C26-439D-9503-9B3E58518778}" destId="{F2C6A9C4-3AE1-49C0-8067-6FED1B07D3FD}" srcOrd="5" destOrd="0" presId="urn:microsoft.com/office/officeart/2005/8/layout/lProcess3"/>
    <dgm:cxn modelId="{789EF0C3-3A5B-429A-B531-2F433A243594}" type="presParOf" srcId="{2BF4AA9A-7C26-439D-9503-9B3E58518778}" destId="{6635C6D2-1036-47AA-9AFB-D365D47AB33C}" srcOrd="6" destOrd="0" presId="urn:microsoft.com/office/officeart/2005/8/layout/l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الاندماج والاستحواذ</a:t>
          </a:r>
          <a:endParaRPr lang="en-US" sz="1100" b="0" u="none" dirty="0"/>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dirty="0"/>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132" custLinFactNeighborY="17866">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6228" custLinFactNeighborX="-15132" custLinFactNeighborY="17866">
        <dgm:presLayoutVars>
          <dgm:chMax val="3"/>
          <dgm:chPref val="3"/>
          <dgm:bulletEnabled val="1"/>
        </dgm:presLayoutVars>
      </dgm:prSet>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132" custLinFactNeighborY="17866">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0"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0A0AFA3D-46B9-481B-B070-BC547452440E}" type="presOf" srcId="{F5FBC508-7E18-4627-B325-F8831A71DC49}" destId="{43C1CF30-7EE4-4F84-8E1E-5BE8D1B78254}" srcOrd="0" destOrd="0" presId="urn:microsoft.com/office/officeart/2011/layout/TabList"/>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1E73E1EC-2E28-4E0C-9AB5-2778FC732C18}" srcId="{F5FBC508-7E18-4627-B325-F8831A71DC49}" destId="{11A964C4-8413-490F-BDE8-BA0A4138E1BB}" srcOrd="1"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381886-86FA-41D3-9027-FA67F49CBD09}"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F5FBC508-7E18-4627-B325-F8831A71DC49}">
      <dgm:prSet phldrT="[Text]" custT="1"/>
      <dgm:spPr>
        <a:solidFill>
          <a:schemeClr val="accent1">
            <a:lumMod val="50000"/>
          </a:schemeClr>
        </a:solidFill>
      </dgm:spPr>
      <dgm:t>
        <a:bodyPr/>
        <a:lstStyle/>
        <a:p>
          <a:pPr>
            <a:buFont typeface="Wingdings" panose="05000000000000000000" pitchFamily="2" charset="2"/>
            <a:buChar char="Ø"/>
          </a:pPr>
          <a:r>
            <a:rPr lang="ar-KW" sz="1100" b="0" u="none" dirty="0">
              <a:latin typeface="Calibri" panose="020F0502020204030204" pitchFamily="34" charset="0"/>
              <a:cs typeface="mohammad bold art 1" pitchFamily="2" charset="-78"/>
            </a:rPr>
            <a:t>إدارة تنمية أسواق المال وإدارة المخاطر</a:t>
          </a:r>
          <a:endParaRPr lang="en-US" sz="1100" b="0" u="none" dirty="0">
            <a:latin typeface="Calibri" panose="020F0502020204030204" pitchFamily="34" charset="0"/>
            <a:cs typeface="mohammad bold art 1" pitchFamily="2" charset="-78"/>
          </a:endParaRPr>
        </a:p>
      </dgm:t>
    </dgm:pt>
    <dgm:pt modelId="{2BBDE3B1-F033-4FCB-9796-3CDC77D191A3}" type="parTrans" cxnId="{29AB1A48-C384-4A50-8E2C-E8DB303FEAAE}">
      <dgm:prSet/>
      <dgm:spPr/>
      <dgm:t>
        <a:bodyPr/>
        <a:lstStyle/>
        <a:p>
          <a:endParaRPr lang="en-US"/>
        </a:p>
      </dgm:t>
    </dgm:pt>
    <dgm:pt modelId="{666D77BA-C8E3-4CAE-9A8E-08CA2883DCC5}" type="sibTrans" cxnId="{29AB1A48-C384-4A50-8E2C-E8DB303FEAAE}">
      <dgm:prSet/>
      <dgm:spPr/>
      <dgm:t>
        <a:bodyPr/>
        <a:lstStyle/>
        <a:p>
          <a:endParaRPr lang="en-US"/>
        </a:p>
      </dgm:t>
    </dgm:pt>
    <dgm:pt modelId="{F23B2E8F-F748-4CFB-B3BC-3D392907A148}">
      <dgm:prSet phldrT="[Text]" custT="1"/>
      <dgm:spPr/>
      <dgm:t>
        <a:bodyPr/>
        <a:lstStyle/>
        <a:p>
          <a:pPr algn="l"/>
          <a:endParaRPr lang="en-US" sz="1600" dirty="0">
            <a:effectLst>
              <a:outerShdw blurRad="50800" dist="38100" dir="2700000" algn="tl" rotWithShape="0">
                <a:prstClr val="black">
                  <a:alpha val="40000"/>
                </a:prstClr>
              </a:outerShdw>
            </a:effectLst>
          </a:endParaRPr>
        </a:p>
      </dgm:t>
    </dgm:pt>
    <dgm:pt modelId="{8EABA97A-8473-4664-A77C-C37CE56A5219}" type="sibTrans" cxnId="{C1F15583-5B75-43BF-ABB9-7824C2E70B44}">
      <dgm:prSet/>
      <dgm:spPr/>
      <dgm:t>
        <a:bodyPr/>
        <a:lstStyle/>
        <a:p>
          <a:endParaRPr lang="en-US"/>
        </a:p>
      </dgm:t>
    </dgm:pt>
    <dgm:pt modelId="{681627D5-DF9F-424E-816C-D958476F1300}" type="parTrans" cxnId="{C1F15583-5B75-43BF-ABB9-7824C2E70B44}">
      <dgm:prSet/>
      <dgm:spPr/>
      <dgm:t>
        <a:bodyPr/>
        <a:lstStyle/>
        <a:p>
          <a:endParaRPr lang="en-US"/>
        </a:p>
      </dgm:t>
    </dgm:pt>
    <dgm:pt modelId="{11A964C4-8413-490F-BDE8-BA0A4138E1BB}">
      <dgm:prSet phldrT="[Text]" custT="1"/>
      <dgm:spPr/>
      <dgm:t>
        <a:bodyPr/>
        <a:lstStyle/>
        <a:p>
          <a:pPr marL="182880" indent="0" algn="just" rtl="1">
            <a:lnSpc>
              <a:spcPct val="110000"/>
            </a:lnSpc>
            <a:spcBef>
              <a:spcPts val="0"/>
            </a:spcBef>
            <a:buFont typeface="Courier New" panose="02070309020205020404" pitchFamily="49" charset="0"/>
            <a:buChar char="o"/>
          </a:pPr>
          <a:r>
            <a:rPr lang="ar-KW" sz="9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noProof="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r>
            <a:rPr lang="ar-KW" sz="9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dirty="0">
            <a:solidFill>
              <a:prstClr val="black">
                <a:hueOff val="0"/>
                <a:satOff val="0"/>
                <a:lumOff val="0"/>
                <a:alphaOff val="0"/>
              </a:prstClr>
            </a:solidFill>
            <a:latin typeface="Calibri" panose="020F0502020204030204"/>
            <a:ea typeface="+mn-ea"/>
            <a:cs typeface="mohammad bold art 1" pitchFamily="2" charset="-78"/>
          </a:endParaRPr>
        </a:p>
        <a:p>
          <a:pPr marL="182880" indent="0" algn="just" rtl="1">
            <a:lnSpc>
              <a:spcPct val="110000"/>
            </a:lnSpc>
            <a:spcBef>
              <a:spcPts val="0"/>
            </a:spcBef>
            <a:buClrTx/>
            <a:buSzTx/>
            <a:buFont typeface="Courier New" panose="02070309020205020404" pitchFamily="49" charset="0"/>
            <a:buChar char="o"/>
          </a:pPr>
          <a:endParaRPr lang="en-US" sz="900" dirty="0">
            <a:cs typeface="mohammad bold art 1" pitchFamily="2" charset="-78"/>
          </a:endParaRPr>
        </a:p>
      </dgm:t>
    </dgm:pt>
    <dgm:pt modelId="{9CB30957-AE7D-4A5C-9CB8-A9D2C86EBF03}" type="sibTrans" cxnId="{1E73E1EC-2E28-4E0C-9AB5-2778FC732C18}">
      <dgm:prSet/>
      <dgm:spPr/>
      <dgm:t>
        <a:bodyPr/>
        <a:lstStyle/>
        <a:p>
          <a:endParaRPr lang="en-US"/>
        </a:p>
      </dgm:t>
    </dgm:pt>
    <dgm:pt modelId="{B6D8A749-51EC-4195-AA45-C8BE30A34714}" type="parTrans" cxnId="{1E73E1EC-2E28-4E0C-9AB5-2778FC732C18}">
      <dgm:prSet/>
      <dgm:spPr/>
      <dgm:t>
        <a:bodyPr/>
        <a:lstStyle/>
        <a:p>
          <a:endParaRPr lang="en-US"/>
        </a:p>
      </dgm:t>
    </dgm:pt>
    <dgm:pt modelId="{2FE41BB1-A63B-4D17-A69C-2BAE7FF9E0B8}">
      <dgm:prSet phldrT="[Text]" custT="1"/>
      <dgm:spPr>
        <a:solidFill>
          <a:srgbClr val="5B9BD5">
            <a:lumMod val="50000"/>
          </a:srgbClr>
        </a:solidFill>
        <a:ln w="12700" cap="flat" cmpd="sng" algn="ctr">
          <a:solidFill>
            <a:srgbClr val="44546A">
              <a:hueOff val="0"/>
              <a:satOff val="0"/>
              <a:lumOff val="0"/>
              <a:alphaOff val="0"/>
            </a:srgbClr>
          </a:solidFill>
          <a:prstDash val="solid"/>
          <a:miter lim="800000"/>
        </a:ln>
        <a:effectLst/>
      </dgm:spPr>
      <dgm:t>
        <a:bodyPr spcFirstLastPara="0" vert="horz" wrap="square" lIns="20955" tIns="20955" rIns="20955" bIns="20955" numCol="1" spcCol="1270" anchor="ctr" anchorCtr="0"/>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gm:t>
    </dgm:pt>
    <dgm:pt modelId="{4DFAEFE9-3A5A-444F-A34B-600DD0B93873}" type="sibTrans" cxnId="{E4D0F3FE-01AE-4A31-BA59-6C88A12D059C}">
      <dgm:prSet/>
      <dgm:spPr/>
      <dgm:t>
        <a:bodyPr/>
        <a:lstStyle/>
        <a:p>
          <a:endParaRPr lang="en-US"/>
        </a:p>
      </dgm:t>
    </dgm:pt>
    <dgm:pt modelId="{1792ADA6-3017-41B6-A443-78DB95039892}" type="parTrans" cxnId="{E4D0F3FE-01AE-4A31-BA59-6C88A12D059C}">
      <dgm:prSet/>
      <dgm:spPr/>
      <dgm:t>
        <a:bodyPr/>
        <a:lstStyle/>
        <a:p>
          <a:endParaRPr lang="en-US"/>
        </a:p>
      </dgm:t>
    </dgm:pt>
    <dgm:pt modelId="{B2E61D91-CB35-4583-AE39-A02CB75AA6CB}">
      <dgm:prSet phldrT="[Text]" custT="1"/>
      <dgm:spPr/>
      <dgm:t>
        <a:bodyPr/>
        <a:lstStyle/>
        <a:p>
          <a:pPr marL="274320" lvl="1" indent="-182880" algn="r" defTabSz="577850" rtl="1">
            <a:lnSpc>
              <a:spcPct val="90000"/>
            </a:lnSpc>
            <a:spcBef>
              <a:spcPct val="0"/>
            </a:spcBef>
            <a:spcAft>
              <a:spcPct val="15000"/>
            </a:spcAft>
            <a:buFont typeface="Courier New" panose="02070309020205020404" pitchFamily="49" charset="0"/>
            <a:buChar char="o"/>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gm:t>
    </dgm:pt>
    <dgm:pt modelId="{7012DA4C-FA9A-435D-9C25-9FCB5B0B6256}" type="sibTrans" cxnId="{11F104C4-1E24-46F0-947D-A369BD446801}">
      <dgm:prSet/>
      <dgm:spPr/>
      <dgm:t>
        <a:bodyPr/>
        <a:lstStyle/>
        <a:p>
          <a:endParaRPr lang="en-US"/>
        </a:p>
      </dgm:t>
    </dgm:pt>
    <dgm:pt modelId="{4693E012-4C00-423F-8FEA-A889C7F95993}" type="parTrans" cxnId="{11F104C4-1E24-46F0-947D-A369BD446801}">
      <dgm:prSet/>
      <dgm:spPr/>
      <dgm:t>
        <a:bodyPr/>
        <a:lstStyle/>
        <a:p>
          <a:endParaRPr lang="en-US"/>
        </a:p>
      </dgm:t>
    </dgm:pt>
    <dgm:pt modelId="{23668F87-B3AF-4D40-9D2B-9D96702A518B}">
      <dgm:prSet phldrT="[Text]" custT="1"/>
      <dgm:spPr>
        <a:solidFill>
          <a:schemeClr val="accent1">
            <a:lumMod val="50000"/>
          </a:schemeClr>
        </a:solidFill>
      </dgm:spPr>
      <dgm:t>
        <a:bodyPr/>
        <a:lstStyle/>
        <a:p>
          <a:pPr>
            <a:buFont typeface="Wingdings" panose="05000000000000000000" pitchFamily="2" charset="2"/>
            <a:buChar char="Ø"/>
          </a:pPr>
          <a:r>
            <a:rPr lang="ar-KW" sz="1100" u="none" dirty="0">
              <a:latin typeface="Calibri" panose="020F0502020204030204" pitchFamily="34" charset="0"/>
              <a:cs typeface="mohammad bold art 1" pitchFamily="2" charset="-78"/>
            </a:rPr>
            <a:t>إدارة الافصاح</a:t>
          </a:r>
          <a:endParaRPr lang="en-US" sz="1100" u="none" dirty="0"/>
        </a:p>
      </dgm:t>
    </dgm:pt>
    <dgm:pt modelId="{0A7E0368-787B-4D46-9887-278237520991}" type="sibTrans" cxnId="{C544750C-F936-48B0-958C-A421A849B7DF}">
      <dgm:prSet/>
      <dgm:spPr/>
      <dgm:t>
        <a:bodyPr/>
        <a:lstStyle/>
        <a:p>
          <a:endParaRPr lang="en-US"/>
        </a:p>
      </dgm:t>
    </dgm:pt>
    <dgm:pt modelId="{79A2C375-12FD-4A1F-ABB9-7AE23D3F246F}" type="parTrans" cxnId="{C544750C-F936-48B0-958C-A421A849B7DF}">
      <dgm:prSet/>
      <dgm:spPr/>
      <dgm:t>
        <a:bodyPr/>
        <a:lstStyle/>
        <a:p>
          <a:endParaRPr lang="en-US"/>
        </a:p>
      </dgm:t>
    </dgm:pt>
    <dgm:pt modelId="{E55DE3E8-78C1-422D-A03B-51935D70178D}">
      <dgm:prSet phldrT="[Text]" custT="1"/>
      <dgm:spPr/>
      <dgm:t>
        <a:bodyPr/>
        <a:lstStyle/>
        <a:p>
          <a:pPr algn="l">
            <a:buFont typeface="Wingdings" panose="05000000000000000000" pitchFamily="2" charset="2"/>
            <a:buChar char="Ø"/>
          </a:pPr>
          <a:endParaRPr lang="en-US" sz="1600" dirty="0">
            <a:effectLst>
              <a:outerShdw blurRad="50800" dist="38100" dir="2700000" algn="tl" rotWithShape="0">
                <a:prstClr val="black">
                  <a:alpha val="40000"/>
                </a:prstClr>
              </a:outerShdw>
            </a:effectLst>
          </a:endParaRPr>
        </a:p>
      </dgm:t>
    </dgm:pt>
    <dgm:pt modelId="{B0471B36-D60D-4243-8566-01025166C984}" type="sibTrans" cxnId="{AD08E406-1CA3-42F6-87CC-E3B64AF2BD92}">
      <dgm:prSet/>
      <dgm:spPr/>
      <dgm:t>
        <a:bodyPr/>
        <a:lstStyle/>
        <a:p>
          <a:endParaRPr lang="en-US"/>
        </a:p>
      </dgm:t>
    </dgm:pt>
    <dgm:pt modelId="{6693E278-0940-4019-A41E-924D50BD8CAD}" type="parTrans" cxnId="{AD08E406-1CA3-42F6-87CC-E3B64AF2BD92}">
      <dgm:prSet/>
      <dgm:spPr/>
      <dgm:t>
        <a:bodyPr/>
        <a:lstStyle/>
        <a:p>
          <a:endParaRPr lang="en-US"/>
        </a:p>
      </dgm:t>
    </dgm:pt>
    <dgm:pt modelId="{27599399-FA54-49EC-B98B-9F7EF05884F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6AEB23F-204D-4E73-9E4E-C683B1EBC524}" type="parTrans" cxnId="{F207BC49-C3D7-401A-8638-16034ADEC453}">
      <dgm:prSet/>
      <dgm:spPr/>
      <dgm:t>
        <a:bodyPr/>
        <a:lstStyle/>
        <a:p>
          <a:endParaRPr lang="en-US"/>
        </a:p>
      </dgm:t>
    </dgm:pt>
    <dgm:pt modelId="{73CD69D3-498D-4944-ADCA-45855714B002}" type="sibTrans" cxnId="{F207BC49-C3D7-401A-8638-16034ADEC453}">
      <dgm:prSet/>
      <dgm:spPr/>
      <dgm:t>
        <a:bodyPr/>
        <a:lstStyle/>
        <a:p>
          <a:endParaRPr lang="en-US"/>
        </a:p>
      </dgm:t>
    </dgm:pt>
    <dgm:pt modelId="{8C215915-DBA4-4AD3-8A93-534A67EBBE73}">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7BC442BB-3D89-4C46-9B9F-A414274BF58F}" type="parTrans" cxnId="{F2F79AA4-4E86-4030-A1EA-F0FE65770A95}">
      <dgm:prSet/>
      <dgm:spPr/>
      <dgm:t>
        <a:bodyPr/>
        <a:lstStyle/>
        <a:p>
          <a:endParaRPr lang="en-US"/>
        </a:p>
      </dgm:t>
    </dgm:pt>
    <dgm:pt modelId="{77B33DA6-965B-481D-98EE-B08227C09BD4}" type="sibTrans" cxnId="{F2F79AA4-4E86-4030-A1EA-F0FE65770A95}">
      <dgm:prSet/>
      <dgm:spPr/>
      <dgm:t>
        <a:bodyPr/>
        <a:lstStyle/>
        <a:p>
          <a:endParaRPr lang="en-US"/>
        </a:p>
      </dgm:t>
    </dgm:pt>
    <dgm:pt modelId="{2C3E33CF-9C66-4F16-8A06-028264D8A6F1}">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19BB00BC-A968-4366-926E-4EDD55FED9C1}" type="parTrans" cxnId="{9C859B35-7119-417B-A2DC-9FAB3F065DE0}">
      <dgm:prSet/>
      <dgm:spPr/>
      <dgm:t>
        <a:bodyPr/>
        <a:lstStyle/>
        <a:p>
          <a:endParaRPr lang="en-US"/>
        </a:p>
      </dgm:t>
    </dgm:pt>
    <dgm:pt modelId="{7F6F9774-B6A5-4978-9C8B-E16F66FBC11F}" type="sibTrans" cxnId="{9C859B35-7119-417B-A2DC-9FAB3F065DE0}">
      <dgm:prSet/>
      <dgm:spPr/>
      <dgm:t>
        <a:bodyPr/>
        <a:lstStyle/>
        <a:p>
          <a:endParaRPr lang="en-US"/>
        </a:p>
      </dgm:t>
    </dgm:pt>
    <dgm:pt modelId="{8490BCB8-1B44-4708-9997-E94CB24AEBC6}">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DF54DBF2-9D37-4F72-91F1-122AA7C9CCDB}" type="parTrans" cxnId="{B1CB7146-8130-4624-BDE4-7B1E6D2A679B}">
      <dgm:prSet/>
      <dgm:spPr/>
      <dgm:t>
        <a:bodyPr/>
        <a:lstStyle/>
        <a:p>
          <a:endParaRPr lang="en-US"/>
        </a:p>
      </dgm:t>
    </dgm:pt>
    <dgm:pt modelId="{299605E1-354D-4443-B4BB-0019269B1D6C}" type="sibTrans" cxnId="{B1CB7146-8130-4624-BDE4-7B1E6D2A679B}">
      <dgm:prSet/>
      <dgm:spPr/>
      <dgm:t>
        <a:bodyPr/>
        <a:lstStyle/>
        <a:p>
          <a:endParaRPr lang="en-US"/>
        </a:p>
      </dgm:t>
    </dgm:pt>
    <dgm:pt modelId="{5AAD1A56-978C-4AFD-AA9A-FFF122E6038A}">
      <dgm:prSet phldrT="[Text]" custT="1"/>
      <dgm:spPr/>
      <dgm: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895DCD25-E520-4603-876E-7D9B17FBA7D7}" type="parTrans" cxnId="{0750D1CE-5B79-46A6-8975-C221E376432E}">
      <dgm:prSet/>
      <dgm:spPr/>
      <dgm:t>
        <a:bodyPr/>
        <a:lstStyle/>
        <a:p>
          <a:endParaRPr lang="en-US"/>
        </a:p>
      </dgm:t>
    </dgm:pt>
    <dgm:pt modelId="{56E86AC4-0DFF-4279-890A-8EAA72784ADE}" type="sibTrans" cxnId="{0750D1CE-5B79-46A6-8975-C221E376432E}">
      <dgm:prSet/>
      <dgm:spPr/>
      <dgm:t>
        <a:bodyPr/>
        <a:lstStyle/>
        <a:p>
          <a:endParaRPr lang="en-US"/>
        </a:p>
      </dgm:t>
    </dgm:pt>
    <dgm:pt modelId="{10E68AC4-BF63-4C2C-AF15-F3EB1F747D33}">
      <dgm:prSet phldrT="[Text]" custT="1"/>
      <dgm:spPr/>
      <dgm:t>
        <a:bodyPr/>
        <a:lstStyle/>
        <a:p>
          <a:pPr marL="182880" indent="0" algn="just" rtl="1">
            <a:lnSpc>
              <a:spcPct val="110000"/>
            </a:lnSpc>
            <a:spcBef>
              <a:spcPts val="0"/>
            </a:spcBef>
            <a:buClrTx/>
            <a:buSzTx/>
            <a:buFont typeface="Courier New" panose="02070309020205020404" pitchFamily="49" charset="0"/>
            <a:buChar char="o"/>
          </a:pPr>
          <a:r>
            <a:rPr lang="ar-KW" sz="9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dirty="0">
            <a:cs typeface="mohammad bold art 1" pitchFamily="2" charset="-78"/>
          </a:endParaRPr>
        </a:p>
      </dgm:t>
    </dgm:pt>
    <dgm:pt modelId="{B5FF6DB2-5FB6-4ADF-A3DF-A33CC84DE0FA}" type="parTrans" cxnId="{28E6ECF7-30D9-405F-91D8-0C4DF588A5C7}">
      <dgm:prSet/>
      <dgm:spPr/>
      <dgm:t>
        <a:bodyPr/>
        <a:lstStyle/>
        <a:p>
          <a:endParaRPr lang="en-US"/>
        </a:p>
      </dgm:t>
    </dgm:pt>
    <dgm:pt modelId="{E9C9C217-3A93-4B8C-9A92-F68903BBA671}" type="sibTrans" cxnId="{28E6ECF7-30D9-405F-91D8-0C4DF588A5C7}">
      <dgm:prSet/>
      <dgm:spPr/>
      <dgm:t>
        <a:bodyPr/>
        <a:lstStyle/>
        <a:p>
          <a:endParaRPr lang="en-US"/>
        </a:p>
      </dgm:t>
    </dgm:pt>
    <dgm:pt modelId="{A4FECD49-5E06-46DF-B0C8-D935A6B6435B}" type="pres">
      <dgm:prSet presAssocID="{FA381886-86FA-41D3-9027-FA67F49CBD09}" presName="Name0" presStyleCnt="0">
        <dgm:presLayoutVars>
          <dgm:chMax/>
          <dgm:chPref val="3"/>
          <dgm:dir val="rev"/>
          <dgm:animOne val="branch"/>
          <dgm:animLvl val="lvl"/>
        </dgm:presLayoutVars>
      </dgm:prSet>
      <dgm:spPr/>
    </dgm:pt>
    <dgm:pt modelId="{66B36D4F-53AC-4E3C-B17B-52340B72C7F9}" type="pres">
      <dgm:prSet presAssocID="{F5FBC508-7E18-4627-B325-F8831A71DC49}" presName="composite" presStyleCnt="0"/>
      <dgm:spPr/>
    </dgm:pt>
    <dgm:pt modelId="{D97C7660-6B5B-41D2-B1F9-6278A3739F89}" type="pres">
      <dgm:prSet presAssocID="{F5FBC508-7E18-4627-B325-F8831A71DC49}" presName="FirstChild" presStyleLbl="revTx" presStyleIdx="0" presStyleCnt="6">
        <dgm:presLayoutVars>
          <dgm:chMax val="0"/>
          <dgm:chPref val="0"/>
          <dgm:bulletEnabled val="1"/>
        </dgm:presLayoutVars>
      </dgm:prSet>
      <dgm:spPr/>
    </dgm:pt>
    <dgm:pt modelId="{43C1CF30-7EE4-4F84-8E1E-5BE8D1B78254}" type="pres">
      <dgm:prSet presAssocID="{F5FBC508-7E18-4627-B325-F8831A71DC49}" presName="Parent" presStyleLbl="alignNode1" presStyleIdx="0" presStyleCnt="3" custScaleX="158709" custScaleY="65145" custLinFactNeighborX="-15433" custLinFactNeighborY="17865">
        <dgm:presLayoutVars>
          <dgm:chMax val="3"/>
          <dgm:chPref val="3"/>
          <dgm:bulletEnabled val="1"/>
        </dgm:presLayoutVars>
      </dgm:prSet>
      <dgm:spPr/>
    </dgm:pt>
    <dgm:pt modelId="{22119C36-914E-4AE2-8563-156C5FCF4EF8}" type="pres">
      <dgm:prSet presAssocID="{F5FBC508-7E18-4627-B325-F8831A71DC49}" presName="Accent" presStyleLbl="parChTrans1D1" presStyleIdx="0" presStyleCnt="3"/>
      <dgm:spPr/>
    </dgm:pt>
    <dgm:pt modelId="{817D3849-76C6-4357-892A-BD5E63459894}" type="pres">
      <dgm:prSet presAssocID="{F5FBC508-7E18-4627-B325-F8831A71DC49}" presName="Child" presStyleLbl="revTx" presStyleIdx="1" presStyleCnt="6" custScaleY="101372">
        <dgm:presLayoutVars>
          <dgm:chMax val="0"/>
          <dgm:chPref val="0"/>
          <dgm:bulletEnabled val="1"/>
        </dgm:presLayoutVars>
      </dgm:prSet>
      <dgm:spPr/>
    </dgm:pt>
    <dgm:pt modelId="{0733DE1A-C4A0-4131-B8FC-F1BAB574F55A}" type="pres">
      <dgm:prSet presAssocID="{666D77BA-C8E3-4CAE-9A8E-08CA2883DCC5}" presName="sibTrans" presStyleCnt="0"/>
      <dgm:spPr/>
    </dgm:pt>
    <dgm:pt modelId="{8AE60832-8320-4D6C-8E4E-A68D3B5411A0}" type="pres">
      <dgm:prSet presAssocID="{2FE41BB1-A63B-4D17-A69C-2BAE7FF9E0B8}" presName="composite" presStyleCnt="0"/>
      <dgm:spPr/>
    </dgm:pt>
    <dgm:pt modelId="{76F8EB63-04B2-40F2-9BAA-2D9A5A85F6CC}" type="pres">
      <dgm:prSet presAssocID="{2FE41BB1-A63B-4D17-A69C-2BAE7FF9E0B8}" presName="FirstChild" presStyleLbl="revTx" presStyleIdx="2" presStyleCnt="6">
        <dgm:presLayoutVars>
          <dgm:chMax val="0"/>
          <dgm:chPref val="0"/>
          <dgm:bulletEnabled val="1"/>
        </dgm:presLayoutVars>
      </dgm:prSet>
      <dgm:spPr/>
    </dgm:pt>
    <dgm:pt modelId="{AAB13C25-B159-4A01-BC67-153D021111FD}" type="pres">
      <dgm:prSet presAssocID="{2FE41BB1-A63B-4D17-A69C-2BAE7FF9E0B8}" presName="Parent" presStyleLbl="alignNode1" presStyleIdx="1" presStyleCnt="3" custScaleX="158709" custScaleY="65145" custLinFactNeighborX="-15435" custLinFactNeighborY="17177">
        <dgm:presLayoutVars>
          <dgm:chMax val="3"/>
          <dgm:chPref val="3"/>
          <dgm:bulletEnabled val="1"/>
        </dgm:presLayoutVars>
      </dgm:prSet>
      <dgm:spPr>
        <a:xfrm>
          <a:off x="3771569" y="1728526"/>
          <a:ext cx="1325145" cy="561453"/>
        </a:xfrm>
        <a:prstGeom prst="round2SameRect">
          <a:avLst>
            <a:gd name="adj1" fmla="val 16670"/>
            <a:gd name="adj2" fmla="val 0"/>
          </a:avLst>
        </a:prstGeom>
      </dgm:spPr>
    </dgm:pt>
    <dgm:pt modelId="{61B625AE-0194-479A-A596-5E59074D3DC3}" type="pres">
      <dgm:prSet presAssocID="{2FE41BB1-A63B-4D17-A69C-2BAE7FF9E0B8}" presName="Accent" presStyleLbl="parChTrans1D1" presStyleIdx="1" presStyleCnt="3"/>
      <dgm:spPr/>
    </dgm:pt>
    <dgm:pt modelId="{9674D8DE-7EC2-4EE8-B2E7-FEC684D8B8C0}" type="pres">
      <dgm:prSet presAssocID="{2FE41BB1-A63B-4D17-A69C-2BAE7FF9E0B8}" presName="Child" presStyleLbl="revTx" presStyleIdx="3" presStyleCnt="6">
        <dgm:presLayoutVars>
          <dgm:chMax val="0"/>
          <dgm:chPref val="0"/>
          <dgm:bulletEnabled val="1"/>
        </dgm:presLayoutVars>
      </dgm:prSet>
      <dgm:spPr/>
    </dgm:pt>
    <dgm:pt modelId="{86F1AF2D-CAED-4483-84EF-E4D9BD387A2C}" type="pres">
      <dgm:prSet presAssocID="{4DFAEFE9-3A5A-444F-A34B-600DD0B93873}" presName="sibTrans" presStyleCnt="0"/>
      <dgm:spPr/>
    </dgm:pt>
    <dgm:pt modelId="{74C90D99-564B-43AD-BDC6-2C7EA2847AFB}" type="pres">
      <dgm:prSet presAssocID="{23668F87-B3AF-4D40-9D2B-9D96702A518B}" presName="composite" presStyleCnt="0"/>
      <dgm:spPr/>
    </dgm:pt>
    <dgm:pt modelId="{A62A6E34-6921-4CFC-81F5-51053F776D84}" type="pres">
      <dgm:prSet presAssocID="{23668F87-B3AF-4D40-9D2B-9D96702A518B}" presName="FirstChild" presStyleLbl="revTx" presStyleIdx="4" presStyleCnt="6">
        <dgm:presLayoutVars>
          <dgm:chMax val="0"/>
          <dgm:chPref val="0"/>
          <dgm:bulletEnabled val="1"/>
        </dgm:presLayoutVars>
      </dgm:prSet>
      <dgm:spPr/>
    </dgm:pt>
    <dgm:pt modelId="{8A92B503-9406-493D-9EE7-0B14CA17225A}" type="pres">
      <dgm:prSet presAssocID="{23668F87-B3AF-4D40-9D2B-9D96702A518B}" presName="Parent" presStyleLbl="alignNode1" presStyleIdx="2" presStyleCnt="3" custScaleX="158709" custScaleY="65145" custLinFactNeighborX="-15435" custLinFactNeighborY="17864">
        <dgm:presLayoutVars>
          <dgm:chMax val="3"/>
          <dgm:chPref val="3"/>
          <dgm:bulletEnabled val="1"/>
        </dgm:presLayoutVars>
      </dgm:prSet>
      <dgm:spPr/>
    </dgm:pt>
    <dgm:pt modelId="{15EAF7A7-115B-4D07-977A-9FF2355F8846}" type="pres">
      <dgm:prSet presAssocID="{23668F87-B3AF-4D40-9D2B-9D96702A518B}" presName="Accent" presStyleLbl="parChTrans1D1" presStyleIdx="2" presStyleCnt="3"/>
      <dgm:spPr/>
    </dgm:pt>
    <dgm:pt modelId="{48C168CE-3E99-4CB3-AC53-BE1ED0F4996F}" type="pres">
      <dgm:prSet presAssocID="{23668F87-B3AF-4D40-9D2B-9D96702A518B}" presName="Child" presStyleLbl="revTx" presStyleIdx="5" presStyleCnt="6">
        <dgm:presLayoutVars>
          <dgm:chMax val="0"/>
          <dgm:chPref val="0"/>
          <dgm:bulletEnabled val="1"/>
        </dgm:presLayoutVars>
      </dgm:prSet>
      <dgm:spPr/>
    </dgm:pt>
  </dgm:ptLst>
  <dgm:cxnLst>
    <dgm:cxn modelId="{F40D2103-6227-4BB9-BB4F-91E1D589B921}" type="presOf" srcId="{23668F87-B3AF-4D40-9D2B-9D96702A518B}" destId="{8A92B503-9406-493D-9EE7-0B14CA17225A}" srcOrd="0" destOrd="0" presId="urn:microsoft.com/office/officeart/2011/layout/TabList"/>
    <dgm:cxn modelId="{AD08E406-1CA3-42F6-87CC-E3B64AF2BD92}" srcId="{23668F87-B3AF-4D40-9D2B-9D96702A518B}" destId="{E55DE3E8-78C1-422D-A03B-51935D70178D}" srcOrd="0" destOrd="0" parTransId="{6693E278-0940-4019-A41E-924D50BD8CAD}" sibTransId="{B0471B36-D60D-4243-8566-01025166C984}"/>
    <dgm:cxn modelId="{9F3B1807-A363-425C-B8B3-5AA04F9BD729}" type="presOf" srcId="{11A964C4-8413-490F-BDE8-BA0A4138E1BB}" destId="{817D3849-76C6-4357-892A-BD5E63459894}" srcOrd="0" destOrd="1" presId="urn:microsoft.com/office/officeart/2011/layout/TabList"/>
    <dgm:cxn modelId="{C544750C-F936-48B0-958C-A421A849B7DF}" srcId="{FA381886-86FA-41D3-9027-FA67F49CBD09}" destId="{23668F87-B3AF-4D40-9D2B-9D96702A518B}" srcOrd="2" destOrd="0" parTransId="{79A2C375-12FD-4A1F-ABB9-7AE23D3F246F}" sibTransId="{0A7E0368-787B-4D46-9887-278237520991}"/>
    <dgm:cxn modelId="{6BB2F82F-941F-409E-A577-D987E34898EE}" type="presOf" srcId="{2FE41BB1-A63B-4D17-A69C-2BAE7FF9E0B8}" destId="{AAB13C25-B159-4A01-BC67-153D021111FD}" srcOrd="0" destOrd="0" presId="urn:microsoft.com/office/officeart/2011/layout/TabList"/>
    <dgm:cxn modelId="{9EC74C31-A5B1-4305-8EEB-40644F9A5C11}" type="presOf" srcId="{B2E61D91-CB35-4583-AE39-A02CB75AA6CB}" destId="{76F8EB63-04B2-40F2-9BAA-2D9A5A85F6CC}" srcOrd="0" destOrd="0" presId="urn:microsoft.com/office/officeart/2011/layout/TabList"/>
    <dgm:cxn modelId="{9C859B35-7119-417B-A2DC-9FAB3F065DE0}" srcId="{2FE41BB1-A63B-4D17-A69C-2BAE7FF9E0B8}" destId="{2C3E33CF-9C66-4F16-8A06-028264D8A6F1}" srcOrd="2" destOrd="0" parTransId="{19BB00BC-A968-4366-926E-4EDD55FED9C1}" sibTransId="{7F6F9774-B6A5-4978-9C8B-E16F66FBC11F}"/>
    <dgm:cxn modelId="{0A0AFA3D-46B9-481B-B070-BC547452440E}" type="presOf" srcId="{F5FBC508-7E18-4627-B325-F8831A71DC49}" destId="{43C1CF30-7EE4-4F84-8E1E-5BE8D1B78254}" srcOrd="0" destOrd="0" presId="urn:microsoft.com/office/officeart/2011/layout/TabList"/>
    <dgm:cxn modelId="{FAA19F41-B06A-41AE-BA24-E08C9425F25B}" type="presOf" srcId="{8490BCB8-1B44-4708-9997-E94CB24AEBC6}" destId="{9674D8DE-7EC2-4EE8-B2E7-FEC684D8B8C0}" srcOrd="0" destOrd="2" presId="urn:microsoft.com/office/officeart/2011/layout/TabList"/>
    <dgm:cxn modelId="{B1CB7146-8130-4624-BDE4-7B1E6D2A679B}" srcId="{2FE41BB1-A63B-4D17-A69C-2BAE7FF9E0B8}" destId="{8490BCB8-1B44-4708-9997-E94CB24AEBC6}" srcOrd="3" destOrd="0" parTransId="{DF54DBF2-9D37-4F72-91F1-122AA7C9CCDB}" sibTransId="{299605E1-354D-4443-B4BB-0019269B1D6C}"/>
    <dgm:cxn modelId="{29AB1A48-C384-4A50-8E2C-E8DB303FEAAE}" srcId="{FA381886-86FA-41D3-9027-FA67F49CBD09}" destId="{F5FBC508-7E18-4627-B325-F8831A71DC49}" srcOrd="0" destOrd="0" parTransId="{2BBDE3B1-F033-4FCB-9796-3CDC77D191A3}" sibTransId="{666D77BA-C8E3-4CAE-9A8E-08CA2883DCC5}"/>
    <dgm:cxn modelId="{F207BC49-C3D7-401A-8638-16034ADEC453}" srcId="{23668F87-B3AF-4D40-9D2B-9D96702A518B}" destId="{27599399-FA54-49EC-B98B-9F7EF05884F3}" srcOrd="1" destOrd="0" parTransId="{C6AEB23F-204D-4E73-9E4E-C683B1EBC524}" sibTransId="{73CD69D3-498D-4944-ADCA-45855714B002}"/>
    <dgm:cxn modelId="{C1F15583-5B75-43BF-ABB9-7824C2E70B44}" srcId="{F5FBC508-7E18-4627-B325-F8831A71DC49}" destId="{F23B2E8F-F748-4CFB-B3BC-3D392907A148}" srcOrd="0" destOrd="0" parTransId="{681627D5-DF9F-424E-816C-D958476F1300}" sibTransId="{8EABA97A-8473-4664-A77C-C37CE56A5219}"/>
    <dgm:cxn modelId="{FF7A929B-A4DA-4F70-B039-BC9A68787BE7}" type="presOf" srcId="{FA381886-86FA-41D3-9027-FA67F49CBD09}" destId="{A4FECD49-5E06-46DF-B0C8-D935A6B6435B}" srcOrd="0" destOrd="0" presId="urn:microsoft.com/office/officeart/2011/layout/TabList"/>
    <dgm:cxn modelId="{F2F79AA4-4E86-4030-A1EA-F0FE65770A95}" srcId="{2FE41BB1-A63B-4D17-A69C-2BAE7FF9E0B8}" destId="{8C215915-DBA4-4AD3-8A93-534A67EBBE73}" srcOrd="1" destOrd="0" parTransId="{7BC442BB-3D89-4C46-9B9F-A414274BF58F}" sibTransId="{77B33DA6-965B-481D-98EE-B08227C09BD4}"/>
    <dgm:cxn modelId="{C6CF94A6-EE31-493A-8B6F-26F9AF05160E}" type="presOf" srcId="{E55DE3E8-78C1-422D-A03B-51935D70178D}" destId="{A62A6E34-6921-4CFC-81F5-51053F776D84}" srcOrd="0" destOrd="0" presId="urn:microsoft.com/office/officeart/2011/layout/TabList"/>
    <dgm:cxn modelId="{4A7D2FAD-4950-4ABB-BCA0-2AAEC9F3AA38}" type="presOf" srcId="{27599399-FA54-49EC-B98B-9F7EF05884F3}" destId="{48C168CE-3E99-4CB3-AC53-BE1ED0F4996F}" srcOrd="0" destOrd="0" presId="urn:microsoft.com/office/officeart/2011/layout/TabList"/>
    <dgm:cxn modelId="{11F104C4-1E24-46F0-947D-A369BD446801}" srcId="{2FE41BB1-A63B-4D17-A69C-2BAE7FF9E0B8}" destId="{B2E61D91-CB35-4583-AE39-A02CB75AA6CB}" srcOrd="0" destOrd="0" parTransId="{4693E012-4C00-423F-8FEA-A889C7F95993}" sibTransId="{7012DA4C-FA9A-435D-9C25-9FCB5B0B6256}"/>
    <dgm:cxn modelId="{EDC064CB-D173-4AA9-8954-48FCA9987323}" type="presOf" srcId="{F23B2E8F-F748-4CFB-B3BC-3D392907A148}" destId="{D97C7660-6B5B-41D2-B1F9-6278A3739F89}" srcOrd="0" destOrd="0" presId="urn:microsoft.com/office/officeart/2011/layout/TabList"/>
    <dgm:cxn modelId="{98183DCD-CE67-4EC6-8BCF-55291A200A02}" type="presOf" srcId="{10E68AC4-BF63-4C2C-AF15-F3EB1F747D33}" destId="{817D3849-76C6-4357-892A-BD5E63459894}" srcOrd="0" destOrd="0" presId="urn:microsoft.com/office/officeart/2011/layout/TabList"/>
    <dgm:cxn modelId="{0750D1CE-5B79-46A6-8975-C221E376432E}" srcId="{2FE41BB1-A63B-4D17-A69C-2BAE7FF9E0B8}" destId="{5AAD1A56-978C-4AFD-AA9A-FFF122E6038A}" srcOrd="4" destOrd="0" parTransId="{895DCD25-E520-4603-876E-7D9B17FBA7D7}" sibTransId="{56E86AC4-0DFF-4279-890A-8EAA72784ADE}"/>
    <dgm:cxn modelId="{CA8E05D3-935B-4E8D-8916-1A032B053E67}" type="presOf" srcId="{2C3E33CF-9C66-4F16-8A06-028264D8A6F1}" destId="{9674D8DE-7EC2-4EE8-B2E7-FEC684D8B8C0}" srcOrd="0" destOrd="1" presId="urn:microsoft.com/office/officeart/2011/layout/TabList"/>
    <dgm:cxn modelId="{8817B4E3-79DE-40F6-BC14-1E2D3B4AFD79}" type="presOf" srcId="{5AAD1A56-978C-4AFD-AA9A-FFF122E6038A}" destId="{9674D8DE-7EC2-4EE8-B2E7-FEC684D8B8C0}" srcOrd="0" destOrd="3" presId="urn:microsoft.com/office/officeart/2011/layout/TabList"/>
    <dgm:cxn modelId="{1E73E1EC-2E28-4E0C-9AB5-2778FC732C18}" srcId="{F5FBC508-7E18-4627-B325-F8831A71DC49}" destId="{11A964C4-8413-490F-BDE8-BA0A4138E1BB}" srcOrd="2" destOrd="0" parTransId="{B6D8A749-51EC-4195-AA45-C8BE30A34714}" sibTransId="{9CB30957-AE7D-4A5C-9CB8-A9D2C86EBF03}"/>
    <dgm:cxn modelId="{362191F4-1830-4EF0-B915-8B3C677DBA42}" type="presOf" srcId="{8C215915-DBA4-4AD3-8A93-534A67EBBE73}" destId="{9674D8DE-7EC2-4EE8-B2E7-FEC684D8B8C0}" srcOrd="0" destOrd="0" presId="urn:microsoft.com/office/officeart/2011/layout/TabList"/>
    <dgm:cxn modelId="{28E6ECF7-30D9-405F-91D8-0C4DF588A5C7}" srcId="{F5FBC508-7E18-4627-B325-F8831A71DC49}" destId="{10E68AC4-BF63-4C2C-AF15-F3EB1F747D33}" srcOrd="1" destOrd="0" parTransId="{B5FF6DB2-5FB6-4ADF-A3DF-A33CC84DE0FA}" sibTransId="{E9C9C217-3A93-4B8C-9A92-F68903BBA671}"/>
    <dgm:cxn modelId="{E4D0F3FE-01AE-4A31-BA59-6C88A12D059C}" srcId="{FA381886-86FA-41D3-9027-FA67F49CBD09}" destId="{2FE41BB1-A63B-4D17-A69C-2BAE7FF9E0B8}" srcOrd="1" destOrd="0" parTransId="{1792ADA6-3017-41B6-A443-78DB95039892}" sibTransId="{4DFAEFE9-3A5A-444F-A34B-600DD0B93873}"/>
    <dgm:cxn modelId="{97A7FCF7-72EE-43D7-AC05-BFF932EB7E70}" type="presParOf" srcId="{A4FECD49-5E06-46DF-B0C8-D935A6B6435B}" destId="{66B36D4F-53AC-4E3C-B17B-52340B72C7F9}" srcOrd="0" destOrd="0" presId="urn:microsoft.com/office/officeart/2011/layout/TabList"/>
    <dgm:cxn modelId="{C81E6582-3DB6-47E3-B8C8-18427582947C}" type="presParOf" srcId="{66B36D4F-53AC-4E3C-B17B-52340B72C7F9}" destId="{D97C7660-6B5B-41D2-B1F9-6278A3739F89}" srcOrd="0" destOrd="0" presId="urn:microsoft.com/office/officeart/2011/layout/TabList"/>
    <dgm:cxn modelId="{1B176118-D1D6-4E22-8EB6-9BA21D1D9573}" type="presParOf" srcId="{66B36D4F-53AC-4E3C-B17B-52340B72C7F9}" destId="{43C1CF30-7EE4-4F84-8E1E-5BE8D1B78254}" srcOrd="1" destOrd="0" presId="urn:microsoft.com/office/officeart/2011/layout/TabList"/>
    <dgm:cxn modelId="{1F60CEA7-B118-4715-8B99-756827C3EE13}" type="presParOf" srcId="{66B36D4F-53AC-4E3C-B17B-52340B72C7F9}" destId="{22119C36-914E-4AE2-8563-156C5FCF4EF8}" srcOrd="2" destOrd="0" presId="urn:microsoft.com/office/officeart/2011/layout/TabList"/>
    <dgm:cxn modelId="{C5818A61-1987-4A62-9DB4-9D6705AFD082}" type="presParOf" srcId="{A4FECD49-5E06-46DF-B0C8-D935A6B6435B}" destId="{817D3849-76C6-4357-892A-BD5E63459894}" srcOrd="1" destOrd="0" presId="urn:microsoft.com/office/officeart/2011/layout/TabList"/>
    <dgm:cxn modelId="{30F241AA-6AE3-4C00-8550-51F79FB0330B}" type="presParOf" srcId="{A4FECD49-5E06-46DF-B0C8-D935A6B6435B}" destId="{0733DE1A-C4A0-4131-B8FC-F1BAB574F55A}" srcOrd="2" destOrd="0" presId="urn:microsoft.com/office/officeart/2011/layout/TabList"/>
    <dgm:cxn modelId="{05B305BA-037C-45DF-BAE5-AF1E2AC7FABE}" type="presParOf" srcId="{A4FECD49-5E06-46DF-B0C8-D935A6B6435B}" destId="{8AE60832-8320-4D6C-8E4E-A68D3B5411A0}" srcOrd="3" destOrd="0" presId="urn:microsoft.com/office/officeart/2011/layout/TabList"/>
    <dgm:cxn modelId="{993458C2-6548-4EB7-8CEE-9E4DD01B7950}" type="presParOf" srcId="{8AE60832-8320-4D6C-8E4E-A68D3B5411A0}" destId="{76F8EB63-04B2-40F2-9BAA-2D9A5A85F6CC}" srcOrd="0" destOrd="0" presId="urn:microsoft.com/office/officeart/2011/layout/TabList"/>
    <dgm:cxn modelId="{6A224843-5DE8-4FB8-9F1D-72DCCD62E230}" type="presParOf" srcId="{8AE60832-8320-4D6C-8E4E-A68D3B5411A0}" destId="{AAB13C25-B159-4A01-BC67-153D021111FD}" srcOrd="1" destOrd="0" presId="urn:microsoft.com/office/officeart/2011/layout/TabList"/>
    <dgm:cxn modelId="{335D0C04-A192-4167-91D1-32B0EF788791}" type="presParOf" srcId="{8AE60832-8320-4D6C-8E4E-A68D3B5411A0}" destId="{61B625AE-0194-479A-A596-5E59074D3DC3}" srcOrd="2" destOrd="0" presId="urn:microsoft.com/office/officeart/2011/layout/TabList"/>
    <dgm:cxn modelId="{3CC080A6-F416-4B0B-AF90-9C34AF9CEF49}" type="presParOf" srcId="{A4FECD49-5E06-46DF-B0C8-D935A6B6435B}" destId="{9674D8DE-7EC2-4EE8-B2E7-FEC684D8B8C0}" srcOrd="4" destOrd="0" presId="urn:microsoft.com/office/officeart/2011/layout/TabList"/>
    <dgm:cxn modelId="{2563BAF7-1428-4C0A-A361-352D30AD7314}" type="presParOf" srcId="{A4FECD49-5E06-46DF-B0C8-D935A6B6435B}" destId="{86F1AF2D-CAED-4483-84EF-E4D9BD387A2C}" srcOrd="5" destOrd="0" presId="urn:microsoft.com/office/officeart/2011/layout/TabList"/>
    <dgm:cxn modelId="{EBD44608-8B14-4449-A3AF-61F1A7771882}" type="presParOf" srcId="{A4FECD49-5E06-46DF-B0C8-D935A6B6435B}" destId="{74C90D99-564B-43AD-BDC6-2C7EA2847AFB}" srcOrd="6" destOrd="0" presId="urn:microsoft.com/office/officeart/2011/layout/TabList"/>
    <dgm:cxn modelId="{7D9CAA36-DCB2-4460-9F30-17CB4A022087}" type="presParOf" srcId="{74C90D99-564B-43AD-BDC6-2C7EA2847AFB}" destId="{A62A6E34-6921-4CFC-81F5-51053F776D84}" srcOrd="0" destOrd="0" presId="urn:microsoft.com/office/officeart/2011/layout/TabList"/>
    <dgm:cxn modelId="{17C5BF44-CBD2-4AD4-9C78-7CB85B2E44CA}" type="presParOf" srcId="{74C90D99-564B-43AD-BDC6-2C7EA2847AFB}" destId="{8A92B503-9406-493D-9EE7-0B14CA17225A}" srcOrd="1" destOrd="0" presId="urn:microsoft.com/office/officeart/2011/layout/TabList"/>
    <dgm:cxn modelId="{19122573-A095-4EE6-AF4D-BEFC31951B92}" type="presParOf" srcId="{74C90D99-564B-43AD-BDC6-2C7EA2847AFB}" destId="{15EAF7A7-115B-4D07-977A-9FF2355F8846}" srcOrd="2" destOrd="0" presId="urn:microsoft.com/office/officeart/2011/layout/TabList"/>
    <dgm:cxn modelId="{EA195746-C547-424E-B419-CE0AE71FC11F}" type="presParOf" srcId="{A4FECD49-5E06-46DF-B0C8-D935A6B6435B}" destId="{48C168CE-3E99-4CB3-AC53-BE1ED0F4996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6E277-DB28-4540-AC90-B6C38DE7D50C}">
      <dsp:nvSpPr>
        <dsp:cNvPr id="0" name=""/>
        <dsp:cNvSpPr/>
      </dsp:nvSpPr>
      <dsp:spPr>
        <a:xfrm>
          <a:off x="6129994" y="36"/>
          <a:ext cx="1766754" cy="1060052"/>
        </a:xfrm>
        <a:prstGeom prst="roundRect">
          <a:avLst>
            <a:gd name="adj" fmla="val 10000"/>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00000"/>
            </a:lnSpc>
            <a:spcBef>
              <a:spcPct val="0"/>
            </a:spcBef>
            <a:spcAft>
              <a:spcPct val="35000"/>
            </a:spcAft>
            <a:buNone/>
          </a:pPr>
          <a:r>
            <a:rPr lang="ar-KW" sz="1400" b="0" kern="1200" dirty="0">
              <a:solidFill>
                <a:schemeClr val="tx1"/>
              </a:solidFill>
              <a:latin typeface="Sakkal Majalla" panose="02000000000000000000" pitchFamily="2" charset="-78"/>
              <a:cs typeface="mohammad bold art 1" pitchFamily="2" charset="-78"/>
            </a:rPr>
            <a:t>استلام الصفقات من البورصة</a:t>
          </a:r>
        </a:p>
      </dsp:txBody>
      <dsp:txXfrm>
        <a:off x="6161042" y="31084"/>
        <a:ext cx="1704658" cy="997956"/>
      </dsp:txXfrm>
    </dsp:sp>
    <dsp:sp modelId="{65E4E9CD-6684-4AD7-9169-EC65F933A5A6}">
      <dsp:nvSpPr>
        <dsp:cNvPr id="0" name=""/>
        <dsp:cNvSpPr/>
      </dsp:nvSpPr>
      <dsp:spPr>
        <a:xfrm rot="10800000">
          <a:off x="5599968" y="391471"/>
          <a:ext cx="374551" cy="277181"/>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rot="10800000">
        <a:off x="5683122" y="446907"/>
        <a:ext cx="291397" cy="166309"/>
      </dsp:txXfrm>
    </dsp:sp>
    <dsp:sp modelId="{322521D3-97EB-4C0A-8139-60A3FBB58E64}">
      <dsp:nvSpPr>
        <dsp:cNvPr id="0" name=""/>
        <dsp:cNvSpPr/>
      </dsp:nvSpPr>
      <dsp:spPr>
        <a:xfrm>
          <a:off x="3656538" y="36"/>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00000"/>
            </a:lnSpc>
            <a:spcBef>
              <a:spcPct val="0"/>
            </a:spcBef>
            <a:spcAft>
              <a:spcPct val="35000"/>
            </a:spcAft>
            <a:buNone/>
          </a:pPr>
          <a:r>
            <a:rPr lang="ar-KW" sz="1400" b="0" kern="1200" dirty="0">
              <a:solidFill>
                <a:schemeClr val="tx1"/>
              </a:solidFill>
              <a:latin typeface="Sakkal Majalla" panose="02000000000000000000" pitchFamily="2" charset="-78"/>
              <a:cs typeface="mohammad bold art 1" pitchFamily="2" charset="-78"/>
            </a:rPr>
            <a:t>إدخال الصفقات في نظام المقاصة</a:t>
          </a:r>
          <a:endParaRPr lang="en-GB" sz="1400" b="0" kern="1200" dirty="0">
            <a:solidFill>
              <a:schemeClr val="tx1"/>
            </a:solidFill>
            <a:latin typeface="Sakkal Majalla" panose="02000000000000000000" pitchFamily="2" charset="-78"/>
            <a:cs typeface="mohammad bold art 1" pitchFamily="2" charset="-78"/>
          </a:endParaRPr>
        </a:p>
      </dsp:txBody>
      <dsp:txXfrm>
        <a:off x="3687586" y="31084"/>
        <a:ext cx="1704658" cy="997956"/>
      </dsp:txXfrm>
    </dsp:sp>
    <dsp:sp modelId="{6661D5D0-E106-4EE3-BCFA-9F240A4D2870}">
      <dsp:nvSpPr>
        <dsp:cNvPr id="0" name=""/>
        <dsp:cNvSpPr/>
      </dsp:nvSpPr>
      <dsp:spPr>
        <a:xfrm rot="10800000">
          <a:off x="3126512" y="391471"/>
          <a:ext cx="374551" cy="277181"/>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rot="10800000">
        <a:off x="3209666" y="446907"/>
        <a:ext cx="291397" cy="166309"/>
      </dsp:txXfrm>
    </dsp:sp>
    <dsp:sp modelId="{E93029AD-F6CC-4C09-B97D-2850EFB9BF72}">
      <dsp:nvSpPr>
        <dsp:cNvPr id="0" name=""/>
        <dsp:cNvSpPr/>
      </dsp:nvSpPr>
      <dsp:spPr>
        <a:xfrm>
          <a:off x="1183082" y="36"/>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00000"/>
            </a:lnSpc>
            <a:spcBef>
              <a:spcPct val="0"/>
            </a:spcBef>
            <a:spcAft>
              <a:spcPct val="35000"/>
            </a:spcAft>
            <a:buNone/>
          </a:pPr>
          <a:r>
            <a:rPr lang="ar-KW" sz="1400" b="0" kern="1200" dirty="0">
              <a:solidFill>
                <a:schemeClr val="tx1"/>
              </a:solidFill>
              <a:latin typeface="Sakkal Majalla" panose="02000000000000000000" pitchFamily="2" charset="-78"/>
              <a:cs typeface="mohammad bold art 1" pitchFamily="2" charset="-78"/>
            </a:rPr>
            <a:t>التحقق من الصفقات ومطابقتها</a:t>
          </a:r>
          <a:endParaRPr lang="en-GB" sz="1400" b="0" kern="1200" dirty="0">
            <a:solidFill>
              <a:schemeClr val="tx1"/>
            </a:solidFill>
            <a:latin typeface="Sakkal Majalla" panose="02000000000000000000" pitchFamily="2" charset="-78"/>
            <a:cs typeface="mohammad bold art 1" pitchFamily="2" charset="-78"/>
          </a:endParaRPr>
        </a:p>
      </dsp:txBody>
      <dsp:txXfrm>
        <a:off x="1214130" y="31084"/>
        <a:ext cx="1704658" cy="997956"/>
      </dsp:txXfrm>
    </dsp:sp>
    <dsp:sp modelId="{F450E90A-7248-4830-9672-747CCD7E371A}">
      <dsp:nvSpPr>
        <dsp:cNvPr id="0" name=""/>
        <dsp:cNvSpPr/>
      </dsp:nvSpPr>
      <dsp:spPr>
        <a:xfrm rot="5400000">
          <a:off x="1879183" y="1258385"/>
          <a:ext cx="374551" cy="288906"/>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rot="-5400000">
        <a:off x="1979786" y="1215563"/>
        <a:ext cx="173344" cy="287879"/>
      </dsp:txXfrm>
    </dsp:sp>
    <dsp:sp modelId="{7710988C-D8ED-44E8-907E-3CBBFD674F42}">
      <dsp:nvSpPr>
        <dsp:cNvPr id="0" name=""/>
        <dsp:cNvSpPr/>
      </dsp:nvSpPr>
      <dsp:spPr>
        <a:xfrm>
          <a:off x="1183082" y="1766790"/>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00000"/>
            </a:lnSpc>
            <a:spcBef>
              <a:spcPct val="0"/>
            </a:spcBef>
            <a:spcAft>
              <a:spcPct val="35000"/>
            </a:spcAft>
            <a:buNone/>
          </a:pPr>
          <a:r>
            <a:rPr lang="ar-KW" sz="1400" b="0" kern="1200" dirty="0">
              <a:solidFill>
                <a:schemeClr val="tx1"/>
              </a:solidFill>
              <a:latin typeface="Sakkal Majalla" panose="02000000000000000000" pitchFamily="2" charset="-78"/>
              <a:cs typeface="mohammad bold art 1" pitchFamily="2" charset="-78"/>
            </a:rPr>
            <a:t>تسجيل الصفقات</a:t>
          </a:r>
          <a:endParaRPr lang="en-GB" sz="1400" b="0" kern="1200" dirty="0">
            <a:solidFill>
              <a:schemeClr val="tx1"/>
            </a:solidFill>
            <a:latin typeface="Sakkal Majalla" panose="02000000000000000000" pitchFamily="2" charset="-78"/>
            <a:cs typeface="mohammad bold art 1" pitchFamily="2" charset="-78"/>
          </a:endParaRPr>
        </a:p>
      </dsp:txBody>
      <dsp:txXfrm>
        <a:off x="1214130" y="1797838"/>
        <a:ext cx="1704658" cy="997956"/>
      </dsp:txXfrm>
    </dsp:sp>
    <dsp:sp modelId="{8D42EA41-3158-4F45-ACD1-11CA2A3AC1CD}">
      <dsp:nvSpPr>
        <dsp:cNvPr id="0" name=""/>
        <dsp:cNvSpPr/>
      </dsp:nvSpPr>
      <dsp:spPr>
        <a:xfrm>
          <a:off x="3105311" y="2158225"/>
          <a:ext cx="374551" cy="277181"/>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a:off x="3105311" y="2213661"/>
        <a:ext cx="291397" cy="166309"/>
      </dsp:txXfrm>
    </dsp:sp>
    <dsp:sp modelId="{29CECFFB-B497-4621-B970-16F50CF5E8DA}">
      <dsp:nvSpPr>
        <dsp:cNvPr id="0" name=""/>
        <dsp:cNvSpPr/>
      </dsp:nvSpPr>
      <dsp:spPr>
        <a:xfrm>
          <a:off x="3656538" y="1766790"/>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00000"/>
            </a:lnSpc>
            <a:spcBef>
              <a:spcPct val="0"/>
            </a:spcBef>
            <a:spcAft>
              <a:spcPct val="35000"/>
            </a:spcAft>
            <a:buNone/>
          </a:pPr>
          <a:r>
            <a:rPr lang="ar-KW" sz="1400" b="0" kern="1200" dirty="0">
              <a:solidFill>
                <a:schemeClr val="tx1"/>
              </a:solidFill>
              <a:latin typeface="Sakkal Majalla" panose="02000000000000000000" pitchFamily="2" charset="-78"/>
              <a:cs typeface="mohammad bold art 1" pitchFamily="2" charset="-78"/>
            </a:rPr>
            <a:t>تحويل الصفقات إلى عقود مقاصة عن طريق تجديد الالتزام</a:t>
          </a:r>
          <a:endParaRPr lang="en-GB" sz="1400" b="0" kern="1200" dirty="0">
            <a:solidFill>
              <a:schemeClr val="tx1"/>
            </a:solidFill>
            <a:latin typeface="Sakkal Majalla" panose="02000000000000000000" pitchFamily="2" charset="-78"/>
            <a:cs typeface="mohammad bold art 1" pitchFamily="2" charset="-78"/>
          </a:endParaRPr>
        </a:p>
      </dsp:txBody>
      <dsp:txXfrm>
        <a:off x="3687586" y="1797838"/>
        <a:ext cx="1704658" cy="997956"/>
      </dsp:txXfrm>
    </dsp:sp>
    <dsp:sp modelId="{FBB82718-F30C-48DF-9B25-0A981BB00584}">
      <dsp:nvSpPr>
        <dsp:cNvPr id="0" name=""/>
        <dsp:cNvSpPr/>
      </dsp:nvSpPr>
      <dsp:spPr>
        <a:xfrm>
          <a:off x="5578766" y="2158225"/>
          <a:ext cx="374551" cy="277181"/>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a:off x="5578766" y="2213661"/>
        <a:ext cx="291397" cy="166309"/>
      </dsp:txXfrm>
    </dsp:sp>
    <dsp:sp modelId="{7E2EF752-AC12-4098-A37B-F6355D9E3561}">
      <dsp:nvSpPr>
        <dsp:cNvPr id="0" name=""/>
        <dsp:cNvSpPr/>
      </dsp:nvSpPr>
      <dsp:spPr>
        <a:xfrm>
          <a:off x="6129994" y="1766790"/>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ar-JO" sz="1400" b="0" kern="1200" dirty="0">
              <a:solidFill>
                <a:schemeClr val="tx1"/>
              </a:solidFill>
              <a:latin typeface="Sakkal Majalla" panose="02000000000000000000" pitchFamily="2" charset="-78"/>
              <a:cs typeface="mohammad bold art 1" pitchFamily="2" charset="-78"/>
            </a:rPr>
            <a:t>احتساب صافي الالتزامات الناشئة عن عملية التقاص</a:t>
          </a:r>
          <a:endParaRPr lang="en-GB" sz="1400" b="0" kern="1200" dirty="0">
            <a:solidFill>
              <a:schemeClr val="tx1"/>
            </a:solidFill>
            <a:latin typeface="Sakkal Majalla" panose="02000000000000000000" pitchFamily="2" charset="-78"/>
            <a:cs typeface="mohammad bold art 1" pitchFamily="2" charset="-78"/>
          </a:endParaRPr>
        </a:p>
      </dsp:txBody>
      <dsp:txXfrm>
        <a:off x="6161042" y="1797838"/>
        <a:ext cx="1704658" cy="997956"/>
      </dsp:txXfrm>
    </dsp:sp>
    <dsp:sp modelId="{2F45AE29-4F4D-45CB-B57F-9FFC8ACE6252}">
      <dsp:nvSpPr>
        <dsp:cNvPr id="0" name=""/>
        <dsp:cNvSpPr/>
      </dsp:nvSpPr>
      <dsp:spPr>
        <a:xfrm rot="5400000">
          <a:off x="6826095" y="3025139"/>
          <a:ext cx="374551" cy="288906"/>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rot="-5400000">
        <a:off x="6926698" y="2982317"/>
        <a:ext cx="173344" cy="287879"/>
      </dsp:txXfrm>
    </dsp:sp>
    <dsp:sp modelId="{C044806D-735E-4C35-9009-502387CBFCB3}">
      <dsp:nvSpPr>
        <dsp:cNvPr id="0" name=""/>
        <dsp:cNvSpPr/>
      </dsp:nvSpPr>
      <dsp:spPr>
        <a:xfrm>
          <a:off x="6129994" y="3533544"/>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ar-JO" sz="1400" b="0" kern="1200" dirty="0">
              <a:solidFill>
                <a:schemeClr val="tx1"/>
              </a:solidFill>
              <a:latin typeface="Sakkal Majalla" panose="02000000000000000000" pitchFamily="2" charset="-78"/>
              <a:cs typeface="mohammad bold art 1" pitchFamily="2" charset="-78"/>
            </a:rPr>
            <a:t>احتساب الهوامش التي ستترتب على عقود المقاصة والمطلوبة من عضو التقاص</a:t>
          </a:r>
          <a:endParaRPr lang="en-GB" sz="1400" b="0" kern="1200" dirty="0">
            <a:solidFill>
              <a:schemeClr val="tx1"/>
            </a:solidFill>
            <a:latin typeface="Sakkal Majalla" panose="02000000000000000000" pitchFamily="2" charset="-78"/>
            <a:cs typeface="mohammad bold art 1" pitchFamily="2" charset="-78"/>
          </a:endParaRPr>
        </a:p>
      </dsp:txBody>
      <dsp:txXfrm>
        <a:off x="6161042" y="3564592"/>
        <a:ext cx="1704658" cy="997956"/>
      </dsp:txXfrm>
    </dsp:sp>
    <dsp:sp modelId="{26C4F256-CC94-4D7D-951C-20A63ECCBAB1}">
      <dsp:nvSpPr>
        <dsp:cNvPr id="0" name=""/>
        <dsp:cNvSpPr/>
      </dsp:nvSpPr>
      <dsp:spPr>
        <a:xfrm rot="10800000">
          <a:off x="5599968" y="3924980"/>
          <a:ext cx="374551" cy="277181"/>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rot="10800000">
        <a:off x="5683122" y="3980416"/>
        <a:ext cx="291397" cy="166309"/>
      </dsp:txXfrm>
    </dsp:sp>
    <dsp:sp modelId="{C45073CF-774C-499B-B998-C52086216A01}">
      <dsp:nvSpPr>
        <dsp:cNvPr id="0" name=""/>
        <dsp:cNvSpPr/>
      </dsp:nvSpPr>
      <dsp:spPr>
        <a:xfrm>
          <a:off x="3656538" y="3533544"/>
          <a:ext cx="1766754" cy="1060052"/>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ar-KW" sz="1400" b="0" kern="1200" dirty="0">
              <a:solidFill>
                <a:schemeClr val="tx1"/>
              </a:solidFill>
              <a:latin typeface="Sakkal Majalla" panose="02000000000000000000" pitchFamily="2" charset="-78"/>
              <a:cs typeface="mohammad bold art 1" pitchFamily="2" charset="-78"/>
            </a:rPr>
            <a:t>تسوية صافي المبالغ مع أعضاء التقاص الناتجة من عقود المقاصة</a:t>
          </a:r>
          <a:endParaRPr lang="en-GB" sz="1400" b="0" kern="1200" dirty="0">
            <a:solidFill>
              <a:schemeClr val="tx1"/>
            </a:solidFill>
            <a:latin typeface="Sakkal Majalla" panose="02000000000000000000" pitchFamily="2" charset="-78"/>
            <a:cs typeface="mohammad bold art 1" pitchFamily="2" charset="-78"/>
          </a:endParaRPr>
        </a:p>
      </dsp:txBody>
      <dsp:txXfrm>
        <a:off x="3687586" y="3564592"/>
        <a:ext cx="1704658" cy="997956"/>
      </dsp:txXfrm>
    </dsp:sp>
    <dsp:sp modelId="{CFFC900D-7AB4-463A-9ABD-7310DE42C84D}">
      <dsp:nvSpPr>
        <dsp:cNvPr id="0" name=""/>
        <dsp:cNvSpPr/>
      </dsp:nvSpPr>
      <dsp:spPr>
        <a:xfrm rot="10800000">
          <a:off x="3126512" y="3924980"/>
          <a:ext cx="374551" cy="277181"/>
        </a:xfrm>
        <a:prstGeom prst="striped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en-GB" sz="1400" b="0" kern="1200" dirty="0">
            <a:latin typeface="Sakkal Majalla" panose="02000000000000000000" pitchFamily="2" charset="-78"/>
            <a:cs typeface="+mj-cs"/>
          </a:endParaRPr>
        </a:p>
      </dsp:txBody>
      <dsp:txXfrm rot="10800000">
        <a:off x="3209666" y="3980416"/>
        <a:ext cx="291397" cy="166309"/>
      </dsp:txXfrm>
    </dsp:sp>
    <dsp:sp modelId="{11CDDBD6-0726-4958-9091-975360981517}">
      <dsp:nvSpPr>
        <dsp:cNvPr id="0" name=""/>
        <dsp:cNvSpPr/>
      </dsp:nvSpPr>
      <dsp:spPr>
        <a:xfrm>
          <a:off x="1183082" y="3533544"/>
          <a:ext cx="1766754" cy="1060052"/>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ar-KW" sz="1400" b="0" kern="1200" dirty="0">
              <a:solidFill>
                <a:schemeClr val="bg1"/>
              </a:solidFill>
              <a:latin typeface="Sakkal Majalla" panose="02000000000000000000" pitchFamily="2" charset="-78"/>
              <a:cs typeface="mohammad bold art 1" pitchFamily="2" charset="-78"/>
            </a:rPr>
            <a:t>إتمام التسوية لإجمالي الأوراق المالية الخاصة بالمراكز التعاقدية المفتوحة</a:t>
          </a:r>
          <a:endParaRPr lang="en-GB" sz="1400" b="0" kern="1200" dirty="0">
            <a:solidFill>
              <a:schemeClr val="bg1"/>
            </a:solidFill>
            <a:latin typeface="Sakkal Majalla" panose="02000000000000000000" pitchFamily="2" charset="-78"/>
            <a:cs typeface="mohammad bold art 1" pitchFamily="2" charset="-78"/>
          </a:endParaRPr>
        </a:p>
      </dsp:txBody>
      <dsp:txXfrm>
        <a:off x="1214130" y="3564592"/>
        <a:ext cx="1704658" cy="9979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E4DAC-EA41-435D-9085-1F38E6B6741C}">
      <dsp:nvSpPr>
        <dsp:cNvPr id="0" name=""/>
        <dsp:cNvSpPr/>
      </dsp:nvSpPr>
      <dsp:spPr>
        <a:xfrm rot="10800000">
          <a:off x="7197940" y="514"/>
          <a:ext cx="3047151" cy="807581"/>
        </a:xfrm>
        <a:prstGeom prst="chevron">
          <a:avLst/>
        </a:prstGeom>
        <a:solidFill>
          <a:schemeClr val="tx2">
            <a:lumMod val="90000"/>
            <a:lumOff val="1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100000"/>
            </a:lnSpc>
            <a:spcBef>
              <a:spcPct val="0"/>
            </a:spcBef>
            <a:spcAft>
              <a:spcPts val="0"/>
            </a:spcAft>
            <a:buNone/>
          </a:pPr>
          <a:r>
            <a:rPr lang="ar-KW" sz="1800" kern="1200" dirty="0">
              <a:solidFill>
                <a:schemeClr val="bg1"/>
              </a:solidFill>
              <a:latin typeface="Calibri" panose="020F0502020204030204"/>
              <a:ea typeface="+mn-ea"/>
              <a:cs typeface="mohammad bold art 1" pitchFamily="2" charset="-78"/>
            </a:rPr>
            <a:t>تسوية عمليات جلسة الشراء الإجباري</a:t>
          </a:r>
          <a:endParaRPr lang="en-US" sz="1800" kern="1200" dirty="0">
            <a:solidFill>
              <a:schemeClr val="bg1"/>
            </a:solidFill>
            <a:latin typeface="Calibri" panose="020F0502020204030204"/>
            <a:ea typeface="+mn-ea"/>
            <a:cs typeface="mohammad bold art 1" pitchFamily="2" charset="-78"/>
          </a:endParaRPr>
        </a:p>
      </dsp:txBody>
      <dsp:txXfrm rot="10800000">
        <a:off x="7601730" y="514"/>
        <a:ext cx="2239570" cy="807581"/>
      </dsp:txXfrm>
    </dsp:sp>
    <dsp:sp modelId="{42B493DB-2F90-435E-943B-E1D346733CBA}">
      <dsp:nvSpPr>
        <dsp:cNvPr id="0" name=""/>
        <dsp:cNvSpPr/>
      </dsp:nvSpPr>
      <dsp:spPr>
        <a:xfrm rot="10800000">
          <a:off x="5582907" y="21311"/>
          <a:ext cx="1914967" cy="765987"/>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PW1</a:t>
          </a:r>
        </a:p>
      </dsp:txBody>
      <dsp:txXfrm rot="10800000">
        <a:off x="5965900" y="21311"/>
        <a:ext cx="1148980" cy="765987"/>
      </dsp:txXfrm>
    </dsp:sp>
    <dsp:sp modelId="{8E98FE33-D259-4F33-9DE2-AE0357B1850F}">
      <dsp:nvSpPr>
        <dsp:cNvPr id="0" name=""/>
        <dsp:cNvSpPr/>
      </dsp:nvSpPr>
      <dsp:spPr>
        <a:xfrm rot="10800000">
          <a:off x="3936035" y="21311"/>
          <a:ext cx="1914967" cy="765987"/>
        </a:xfrm>
        <a:prstGeom prst="chevron">
          <a:avLst/>
        </a:prstGeom>
        <a:solidFill>
          <a:srgbClr val="C1CCD3"/>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PW2</a:t>
          </a:r>
        </a:p>
      </dsp:txBody>
      <dsp:txXfrm rot="10800000">
        <a:off x="4319028" y="21311"/>
        <a:ext cx="1148980" cy="765987"/>
      </dsp:txXfrm>
    </dsp:sp>
    <dsp:sp modelId="{1632F7E6-6E0F-4ABA-959C-D7B68331C608}">
      <dsp:nvSpPr>
        <dsp:cNvPr id="0" name=""/>
        <dsp:cNvSpPr/>
      </dsp:nvSpPr>
      <dsp:spPr>
        <a:xfrm rot="10800000">
          <a:off x="2289163" y="21311"/>
          <a:ext cx="1914967" cy="765987"/>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PW3</a:t>
          </a:r>
        </a:p>
      </dsp:txBody>
      <dsp:txXfrm rot="10800000">
        <a:off x="2672156" y="21311"/>
        <a:ext cx="1148980" cy="765987"/>
      </dsp:txXfrm>
    </dsp:sp>
    <dsp:sp modelId="{23CBA618-BBA2-4016-9969-47D7D6779D47}">
      <dsp:nvSpPr>
        <dsp:cNvPr id="0" name=""/>
        <dsp:cNvSpPr/>
      </dsp:nvSpPr>
      <dsp:spPr>
        <a:xfrm rot="10800000">
          <a:off x="642291" y="21311"/>
          <a:ext cx="1914967" cy="765987"/>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PW4</a:t>
          </a:r>
        </a:p>
      </dsp:txBody>
      <dsp:txXfrm rot="10800000">
        <a:off x="1025284" y="21311"/>
        <a:ext cx="1148980" cy="765987"/>
      </dsp:txXfrm>
    </dsp:sp>
    <dsp:sp modelId="{2B2E20C0-058F-4B2D-B7E4-2439D8803458}">
      <dsp:nvSpPr>
        <dsp:cNvPr id="0" name=""/>
        <dsp:cNvSpPr/>
      </dsp:nvSpPr>
      <dsp:spPr>
        <a:xfrm rot="10800000">
          <a:off x="7197940" y="937298"/>
          <a:ext cx="3047151" cy="807581"/>
        </a:xfrm>
        <a:prstGeom prst="chevron">
          <a:avLst/>
        </a:prstGeom>
        <a:solidFill>
          <a:schemeClr val="tx2">
            <a:lumMod val="10000"/>
            <a:lumOff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100000"/>
            </a:lnSpc>
            <a:spcBef>
              <a:spcPct val="0"/>
            </a:spcBef>
            <a:spcAft>
              <a:spcPts val="0"/>
            </a:spcAft>
            <a:buNone/>
          </a:pPr>
          <a:r>
            <a:rPr lang="ar-KW" sz="1800" kern="1200" dirty="0">
              <a:solidFill>
                <a:schemeClr val="tx1"/>
              </a:solidFill>
              <a:latin typeface="Calibri" panose="020F0502020204030204"/>
              <a:ea typeface="+mn-ea"/>
              <a:cs typeface="mohammad bold art 1" pitchFamily="2" charset="-78"/>
            </a:rPr>
            <a:t>تسوية اخفاقات الأسهم</a:t>
          </a:r>
          <a:endParaRPr lang="en-US" sz="1800" kern="1200" dirty="0">
            <a:solidFill>
              <a:schemeClr val="tx1"/>
            </a:solidFill>
            <a:latin typeface="Calibri" panose="020F0502020204030204"/>
            <a:ea typeface="+mn-ea"/>
            <a:cs typeface="mohammad bold art 1" pitchFamily="2" charset="-78"/>
          </a:endParaRPr>
        </a:p>
      </dsp:txBody>
      <dsp:txXfrm rot="10800000">
        <a:off x="7601730" y="937298"/>
        <a:ext cx="2239570" cy="807581"/>
      </dsp:txXfrm>
    </dsp:sp>
    <dsp:sp modelId="{17797C13-2F90-40CF-8402-C47495FC2FE1}">
      <dsp:nvSpPr>
        <dsp:cNvPr id="0" name=""/>
        <dsp:cNvSpPr/>
      </dsp:nvSpPr>
      <dsp:spPr>
        <a:xfrm rot="10800000">
          <a:off x="5582907" y="958095"/>
          <a:ext cx="1914967" cy="765987"/>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PW1</a:t>
          </a:r>
        </a:p>
      </dsp:txBody>
      <dsp:txXfrm rot="10800000">
        <a:off x="5965900" y="958095"/>
        <a:ext cx="1148980" cy="765987"/>
      </dsp:txXfrm>
    </dsp:sp>
    <dsp:sp modelId="{F68F426A-1BFC-4F11-B70A-9780CFCC94CE}">
      <dsp:nvSpPr>
        <dsp:cNvPr id="0" name=""/>
        <dsp:cNvSpPr/>
      </dsp:nvSpPr>
      <dsp:spPr>
        <a:xfrm rot="10800000">
          <a:off x="3936035" y="958095"/>
          <a:ext cx="1914967" cy="765987"/>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PW3</a:t>
          </a:r>
        </a:p>
      </dsp:txBody>
      <dsp:txXfrm rot="10800000">
        <a:off x="4319028" y="958095"/>
        <a:ext cx="1148980" cy="765987"/>
      </dsp:txXfrm>
    </dsp:sp>
    <dsp:sp modelId="{2883E1CE-EAC7-4BF4-8865-C793A10F7F2B}">
      <dsp:nvSpPr>
        <dsp:cNvPr id="0" name=""/>
        <dsp:cNvSpPr/>
      </dsp:nvSpPr>
      <dsp:spPr>
        <a:xfrm rot="10800000">
          <a:off x="2289163" y="958095"/>
          <a:ext cx="1914967" cy="765987"/>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PW4</a:t>
          </a:r>
        </a:p>
      </dsp:txBody>
      <dsp:txXfrm rot="10800000">
        <a:off x="2672156" y="958095"/>
        <a:ext cx="1148980" cy="765987"/>
      </dsp:txXfrm>
    </dsp:sp>
    <dsp:sp modelId="{C3909D5B-BC28-4E20-B2EF-0624887595D1}">
      <dsp:nvSpPr>
        <dsp:cNvPr id="0" name=""/>
        <dsp:cNvSpPr/>
      </dsp:nvSpPr>
      <dsp:spPr>
        <a:xfrm rot="10800000">
          <a:off x="7197940" y="1874081"/>
          <a:ext cx="3047151" cy="807581"/>
        </a:xfrm>
        <a:prstGeom prst="chevron">
          <a:avLst/>
        </a:prstGeom>
        <a:solidFill>
          <a:schemeClr val="tx2">
            <a:lumMod val="90000"/>
            <a:lumOff val="1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100000"/>
            </a:lnSpc>
            <a:spcBef>
              <a:spcPct val="0"/>
            </a:spcBef>
            <a:spcAft>
              <a:spcPts val="0"/>
            </a:spcAft>
            <a:buNone/>
          </a:pPr>
          <a:r>
            <a:rPr lang="ar-KW" sz="1800" kern="1200" dirty="0">
              <a:solidFill>
                <a:schemeClr val="bg1"/>
              </a:solidFill>
              <a:latin typeface="Calibri" panose="020F0502020204030204"/>
              <a:ea typeface="+mn-ea"/>
              <a:cs typeface="mohammad bold art 1" pitchFamily="2" charset="-78"/>
            </a:rPr>
            <a:t>تسوية عمليات السوق الرسمي</a:t>
          </a:r>
          <a:endParaRPr lang="en-US" sz="1800" kern="1200" dirty="0">
            <a:solidFill>
              <a:schemeClr val="bg1"/>
            </a:solidFill>
            <a:latin typeface="Calibri" panose="020F0502020204030204"/>
            <a:ea typeface="+mn-ea"/>
            <a:cs typeface="mohammad bold art 1" pitchFamily="2" charset="-78"/>
          </a:endParaRPr>
        </a:p>
      </dsp:txBody>
      <dsp:txXfrm rot="10800000">
        <a:off x="7601730" y="1874081"/>
        <a:ext cx="2239570" cy="807581"/>
      </dsp:txXfrm>
    </dsp:sp>
    <dsp:sp modelId="{0C80D59E-36C0-4B11-B2E7-A89133BD1326}">
      <dsp:nvSpPr>
        <dsp:cNvPr id="0" name=""/>
        <dsp:cNvSpPr/>
      </dsp:nvSpPr>
      <dsp:spPr>
        <a:xfrm rot="10800000">
          <a:off x="5582907" y="1894878"/>
          <a:ext cx="1914967" cy="765987"/>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PW1</a:t>
          </a:r>
        </a:p>
      </dsp:txBody>
      <dsp:txXfrm rot="10800000">
        <a:off x="5965900" y="1894878"/>
        <a:ext cx="1148980" cy="765987"/>
      </dsp:txXfrm>
    </dsp:sp>
    <dsp:sp modelId="{2DD426C5-BAA7-493A-9EB9-C13BDB508DC7}">
      <dsp:nvSpPr>
        <dsp:cNvPr id="0" name=""/>
        <dsp:cNvSpPr/>
      </dsp:nvSpPr>
      <dsp:spPr>
        <a:xfrm rot="10800000">
          <a:off x="3936035" y="1894878"/>
          <a:ext cx="1914967" cy="765987"/>
        </a:xfrm>
        <a:prstGeom prst="chevron">
          <a:avLst/>
        </a:prstGeom>
        <a:solidFill>
          <a:srgbClr val="C1CCD3"/>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PW2</a:t>
          </a:r>
        </a:p>
      </dsp:txBody>
      <dsp:txXfrm rot="10800000">
        <a:off x="4319028" y="1894878"/>
        <a:ext cx="1148980" cy="765987"/>
      </dsp:txXfrm>
    </dsp:sp>
    <dsp:sp modelId="{ECB9CFF0-6160-4303-8A72-9C141017AEB3}">
      <dsp:nvSpPr>
        <dsp:cNvPr id="0" name=""/>
        <dsp:cNvSpPr/>
      </dsp:nvSpPr>
      <dsp:spPr>
        <a:xfrm rot="10800000">
          <a:off x="2289163" y="1894878"/>
          <a:ext cx="1914967" cy="765987"/>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PW3</a:t>
          </a:r>
        </a:p>
      </dsp:txBody>
      <dsp:txXfrm rot="10800000">
        <a:off x="2672156" y="1894878"/>
        <a:ext cx="1148980" cy="765987"/>
      </dsp:txXfrm>
    </dsp:sp>
    <dsp:sp modelId="{A7E5F1D5-7002-4A2F-BC48-D972C332C7B7}">
      <dsp:nvSpPr>
        <dsp:cNvPr id="0" name=""/>
        <dsp:cNvSpPr/>
      </dsp:nvSpPr>
      <dsp:spPr>
        <a:xfrm rot="10800000">
          <a:off x="642291" y="1894878"/>
          <a:ext cx="1914967" cy="765987"/>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PW4</a:t>
          </a:r>
        </a:p>
      </dsp:txBody>
      <dsp:txXfrm rot="10800000">
        <a:off x="1025284" y="1894878"/>
        <a:ext cx="1148980" cy="765987"/>
      </dsp:txXfrm>
    </dsp:sp>
    <dsp:sp modelId="{89F8FEA2-8BAF-4559-8FE8-E4D93FD34638}">
      <dsp:nvSpPr>
        <dsp:cNvPr id="0" name=""/>
        <dsp:cNvSpPr/>
      </dsp:nvSpPr>
      <dsp:spPr>
        <a:xfrm rot="10800000">
          <a:off x="7197940" y="2810865"/>
          <a:ext cx="3047151" cy="807581"/>
        </a:xfrm>
        <a:prstGeom prst="chevron">
          <a:avLst/>
        </a:prstGeom>
        <a:solidFill>
          <a:schemeClr val="tx2">
            <a:lumMod val="10000"/>
            <a:lumOff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100000"/>
            </a:lnSpc>
            <a:spcBef>
              <a:spcPct val="0"/>
            </a:spcBef>
            <a:spcAft>
              <a:spcPts val="0"/>
            </a:spcAft>
            <a:buNone/>
          </a:pPr>
          <a:r>
            <a:rPr lang="ar-KW" sz="1800" kern="1200" dirty="0">
              <a:solidFill>
                <a:schemeClr val="tx1"/>
              </a:solidFill>
              <a:latin typeface="Calibri" panose="020F0502020204030204"/>
              <a:ea typeface="+mn-ea"/>
              <a:cs typeface="mohammad bold art 1" pitchFamily="2" charset="-78"/>
            </a:rPr>
            <a:t>تسوية عمليات التعويض النقدي</a:t>
          </a:r>
          <a:endParaRPr lang="en-US" sz="1800" kern="1200" dirty="0">
            <a:solidFill>
              <a:schemeClr val="tx1"/>
            </a:solidFill>
            <a:latin typeface="Calibri" panose="020F0502020204030204"/>
            <a:ea typeface="+mn-ea"/>
            <a:cs typeface="mohammad bold art 1" pitchFamily="2" charset="-78"/>
          </a:endParaRPr>
        </a:p>
      </dsp:txBody>
      <dsp:txXfrm rot="10800000">
        <a:off x="7601730" y="2810865"/>
        <a:ext cx="2239570" cy="807581"/>
      </dsp:txXfrm>
    </dsp:sp>
    <dsp:sp modelId="{97C1F058-23EA-4B75-9039-73C8A38EE407}">
      <dsp:nvSpPr>
        <dsp:cNvPr id="0" name=""/>
        <dsp:cNvSpPr/>
      </dsp:nvSpPr>
      <dsp:spPr>
        <a:xfrm rot="10800000">
          <a:off x="5582907" y="2831662"/>
          <a:ext cx="1914967" cy="765987"/>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PW1</a:t>
          </a:r>
        </a:p>
      </dsp:txBody>
      <dsp:txXfrm rot="10800000">
        <a:off x="5965900" y="2831662"/>
        <a:ext cx="1148980" cy="765987"/>
      </dsp:txXfrm>
    </dsp:sp>
    <dsp:sp modelId="{E1471F2B-D8EE-49DB-9C83-5CB099DEC8D7}">
      <dsp:nvSpPr>
        <dsp:cNvPr id="0" name=""/>
        <dsp:cNvSpPr/>
      </dsp:nvSpPr>
      <dsp:spPr>
        <a:xfrm rot="10800000">
          <a:off x="3936035" y="2831662"/>
          <a:ext cx="1914967" cy="765987"/>
        </a:xfrm>
        <a:prstGeom prst="chevron">
          <a:avLst/>
        </a:prstGeom>
        <a:solidFill>
          <a:srgbClr val="C1CCD3"/>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PW2</a:t>
          </a:r>
        </a:p>
      </dsp:txBody>
      <dsp:txXfrm rot="10800000">
        <a:off x="4319028" y="2831662"/>
        <a:ext cx="1148980" cy="765987"/>
      </dsp:txXfrm>
    </dsp:sp>
    <dsp:sp modelId="{776E5061-36C5-4233-BB48-1097B0EBF13D}">
      <dsp:nvSpPr>
        <dsp:cNvPr id="0" name=""/>
        <dsp:cNvSpPr/>
      </dsp:nvSpPr>
      <dsp:spPr>
        <a:xfrm rot="10800000">
          <a:off x="2289163" y="2831662"/>
          <a:ext cx="1914967" cy="765987"/>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PW3</a:t>
          </a:r>
        </a:p>
      </dsp:txBody>
      <dsp:txXfrm rot="10800000">
        <a:off x="2672156" y="2831662"/>
        <a:ext cx="1148980" cy="765987"/>
      </dsp:txXfrm>
    </dsp:sp>
    <dsp:sp modelId="{4413F566-F971-4F56-AE70-75ECC37C2513}">
      <dsp:nvSpPr>
        <dsp:cNvPr id="0" name=""/>
        <dsp:cNvSpPr/>
      </dsp:nvSpPr>
      <dsp:spPr>
        <a:xfrm rot="10800000">
          <a:off x="642291" y="2831662"/>
          <a:ext cx="1914967" cy="765987"/>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PW4</a:t>
          </a:r>
        </a:p>
      </dsp:txBody>
      <dsp:txXfrm rot="10800000">
        <a:off x="1025284" y="2831662"/>
        <a:ext cx="1148980" cy="765987"/>
      </dsp:txXfrm>
    </dsp:sp>
    <dsp:sp modelId="{6C3C4743-BB20-4A9A-94A3-6BD73C9ACBAA}">
      <dsp:nvSpPr>
        <dsp:cNvPr id="0" name=""/>
        <dsp:cNvSpPr/>
      </dsp:nvSpPr>
      <dsp:spPr>
        <a:xfrm rot="10800000">
          <a:off x="7197940" y="3747649"/>
          <a:ext cx="3047151" cy="807581"/>
        </a:xfrm>
        <a:prstGeom prst="chevron">
          <a:avLst/>
        </a:prstGeom>
        <a:solidFill>
          <a:schemeClr val="tx2">
            <a:lumMod val="90000"/>
            <a:lumOff val="1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100000"/>
            </a:lnSpc>
            <a:spcBef>
              <a:spcPct val="0"/>
            </a:spcBef>
            <a:spcAft>
              <a:spcPts val="0"/>
            </a:spcAft>
            <a:buNone/>
          </a:pPr>
          <a:r>
            <a:rPr lang="ar-KW" sz="1800" kern="1200" dirty="0">
              <a:solidFill>
                <a:schemeClr val="bg1"/>
              </a:solidFill>
              <a:latin typeface="Calibri" panose="020F0502020204030204"/>
              <a:ea typeface="+mn-ea"/>
              <a:cs typeface="mohammad bold art 1" pitchFamily="2" charset="-78"/>
            </a:rPr>
            <a:t>تسوية الصفقات الخاصة</a:t>
          </a:r>
          <a:endParaRPr lang="en-US" sz="1800" kern="1200" dirty="0">
            <a:solidFill>
              <a:schemeClr val="bg1"/>
            </a:solidFill>
            <a:latin typeface="Calibri" panose="020F0502020204030204"/>
            <a:ea typeface="+mn-ea"/>
            <a:cs typeface="mohammad bold art 1" pitchFamily="2" charset="-78"/>
          </a:endParaRPr>
        </a:p>
      </dsp:txBody>
      <dsp:txXfrm rot="10800000">
        <a:off x="7601730" y="3747649"/>
        <a:ext cx="2239570" cy="807581"/>
      </dsp:txXfrm>
    </dsp:sp>
    <dsp:sp modelId="{6F015022-67F7-4EF2-BFED-EC5C221EF106}">
      <dsp:nvSpPr>
        <dsp:cNvPr id="0" name=""/>
        <dsp:cNvSpPr/>
      </dsp:nvSpPr>
      <dsp:spPr>
        <a:xfrm rot="10800000">
          <a:off x="5582907" y="3768446"/>
          <a:ext cx="1914967" cy="765987"/>
        </a:xfrm>
        <a:prstGeom prst="chevron">
          <a:avLst/>
        </a:prstGeom>
        <a:solidFill>
          <a:srgbClr val="D9D9D9">
            <a:alpha val="85098"/>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PW1</a:t>
          </a:r>
        </a:p>
      </dsp:txBody>
      <dsp:txXfrm rot="10800000">
        <a:off x="5965900" y="3768446"/>
        <a:ext cx="1148980" cy="765987"/>
      </dsp:txXfrm>
    </dsp:sp>
    <dsp:sp modelId="{FB1E1528-3EF1-48DF-92E4-6DC20BA67AFA}">
      <dsp:nvSpPr>
        <dsp:cNvPr id="0" name=""/>
        <dsp:cNvSpPr/>
      </dsp:nvSpPr>
      <dsp:spPr>
        <a:xfrm rot="10800000">
          <a:off x="3936035" y="3768446"/>
          <a:ext cx="1914967" cy="765987"/>
        </a:xfrm>
        <a:prstGeom prst="chevron">
          <a:avLst/>
        </a:prstGeom>
        <a:solidFill>
          <a:srgbClr val="BFBFBF">
            <a:alpha val="72157"/>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PW3</a:t>
          </a:r>
        </a:p>
      </dsp:txBody>
      <dsp:txXfrm rot="10800000">
        <a:off x="4319028" y="3768446"/>
        <a:ext cx="1148980" cy="765987"/>
      </dsp:txXfrm>
    </dsp:sp>
    <dsp:sp modelId="{6635C6D2-1036-47AA-9AFB-D365D47AB33C}">
      <dsp:nvSpPr>
        <dsp:cNvPr id="0" name=""/>
        <dsp:cNvSpPr/>
      </dsp:nvSpPr>
      <dsp:spPr>
        <a:xfrm rot="10800000">
          <a:off x="2289163" y="3768446"/>
          <a:ext cx="1914967" cy="765987"/>
        </a:xfrm>
        <a:prstGeom prst="chevron">
          <a:avLst/>
        </a:prstGeom>
        <a:solidFill>
          <a:sysClr val="window" lastClr="FFFFFF">
            <a:lumMod val="95000"/>
          </a:sys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marL="0" lvl="0" indent="0" algn="ctr" defTabSz="711200" rtl="1">
            <a:lnSpc>
              <a:spcPct val="90000"/>
            </a:lnSpc>
            <a:spcBef>
              <a:spcPct val="0"/>
            </a:spcBef>
            <a:spcAft>
              <a:spcPct val="35000"/>
            </a:spcAft>
            <a:buNone/>
          </a:pPr>
          <a:r>
            <a:rPr lang="en-US" sz="1600" b="0" i="0" kern="1200" dirty="0">
              <a:solidFill>
                <a:sysClr val="windowText" lastClr="000000">
                  <a:hueOff val="0"/>
                  <a:satOff val="0"/>
                  <a:lumOff val="0"/>
                  <a:alphaOff val="0"/>
                </a:sysClr>
              </a:solidFill>
              <a:latin typeface="Avenir" panose="02000503020000020003" pitchFamily="2" charset="0"/>
              <a:ea typeface="+mn-ea"/>
              <a:cs typeface="+mn-cs"/>
            </a:rPr>
            <a:t>PW4</a:t>
          </a:r>
        </a:p>
      </dsp:txBody>
      <dsp:txXfrm rot="10800000">
        <a:off x="2672156" y="3768446"/>
        <a:ext cx="1148980" cy="76598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7563" y="19867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الاندماج والاستحواذ</a:t>
          </a:r>
          <a:endParaRPr lang="en-US" sz="1100" b="0" u="none" kern="1200" dirty="0"/>
        </a:p>
      </dsp:txBody>
      <dsp:txXfrm>
        <a:off x="3005421" y="216531"/>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البنية التشريعية و التقنية للهيئة وفقاً لأفضل الممارسات العالمية فيما يخص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حماية حقوق الأقلية في الشركات المدرجة في شركة بورصة الكويت للأوراق المالية وتطوير الضوابط المنظمة لها</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خلق قيمة إضافية وكفاءة لسوق الاندماج والاستحواذ عن طريق توفير بيئة خصبة لعمليات الاندماج والاستحواذ</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عمليات الاندماج والاستحواذ دون الإخلال بمبدأ المنافسة والاحتكار، مع الإحاطة بالضمانات لتفادي تعارض المصالح وذلك حفاظاً على حقوق المساهمين</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متابعة تطورات الممارسات العالمية فيما يخص الرقابة على عمليات الاندماج والاستحواذ</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7563" y="1923642"/>
          <a:ext cx="2103125" cy="371839"/>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إدارة متابعة عمليات الأسواق</a:t>
          </a:r>
          <a:endParaRPr lang="en-US" sz="1200" u="none" kern="1200" dirty="0"/>
        </a:p>
      </dsp:txBody>
      <dsp:txXfrm>
        <a:off x="3005718" y="1941797"/>
        <a:ext cx="2066815" cy="353684"/>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جودة الرقابة على التداول وتطوير الأنظمة المستخدمة بما يتواكب مع تطوير الأدوات المالية المستحدثة في أسواق المال</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تعزيز مستوى جودة الرقابة والمتابعة على المحافظ الاستثمارية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نشر الوعي عن سلوكيات التداول المخالفة للقانون واللائحة وتطوير برامج التوعية للحد من الممارسات الخاطئة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7563" y="3639283"/>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ea typeface="Calibri" panose="020F0502020204030204" pitchFamily="34" charset="0"/>
              <a:cs typeface="mohammad bold art 1" pitchFamily="2" charset="-78"/>
            </a:rPr>
            <a:t>مكتب التنسيق والمتابعة</a:t>
          </a:r>
          <a:endParaRPr lang="en-US" sz="1100" u="none" kern="1200" dirty="0"/>
        </a:p>
      </dsp:txBody>
      <dsp:txXfrm>
        <a:off x="3005421" y="3657141"/>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تنظيم وتنسيق أعمال وأنشطة ومشاريع القطاع ووحداته التنظيمية فيما بينها ومع الجهات الأخرى داخل أو خارج الهيئة، ومتابعة إنجازها في إطار القواعد والسياسات والنظم والمعايير الفنية المعتمدة، وتوفير البيانات والإحصاءات والتقارير اللازمة عن أعمال القطاع</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F7A7-115B-4D07-977A-9FF2355F8846}">
      <dsp:nvSpPr>
        <dsp:cNvPr id="0" name=""/>
        <dsp:cNvSpPr/>
      </dsp:nvSpPr>
      <dsp:spPr>
        <a:xfrm>
          <a:off x="-194494" y="4002580"/>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625AE-0194-479A-A596-5E59074D3DC3}">
      <dsp:nvSpPr>
        <dsp:cNvPr id="0" name=""/>
        <dsp:cNvSpPr/>
      </dsp:nvSpPr>
      <dsp:spPr>
        <a:xfrm>
          <a:off x="-194494" y="228997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19C36-914E-4AE2-8563-156C5FCF4EF8}">
      <dsp:nvSpPr>
        <dsp:cNvPr id="0" name=""/>
        <dsp:cNvSpPr/>
      </dsp:nvSpPr>
      <dsp:spPr>
        <a:xfrm>
          <a:off x="-194494" y="561969"/>
          <a:ext cx="5096714" cy="0"/>
        </a:xfrm>
        <a:prstGeom prst="line">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C7660-6B5B-41D2-B1F9-6278A3739F89}">
      <dsp:nvSpPr>
        <dsp:cNvPr id="0" name=""/>
        <dsp:cNvSpPr/>
      </dsp:nvSpPr>
      <dsp:spPr>
        <a:xfrm>
          <a:off x="-194494" y="51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kern="1200" dirty="0">
            <a:effectLst>
              <a:outerShdw blurRad="50800" dist="38100" dir="2700000" algn="tl" rotWithShape="0">
                <a:prstClr val="black">
                  <a:alpha val="40000"/>
                </a:prstClr>
              </a:outerShdw>
            </a:effectLst>
          </a:endParaRPr>
        </a:p>
      </dsp:txBody>
      <dsp:txXfrm>
        <a:off x="-194494" y="516"/>
        <a:ext cx="3771569" cy="561453"/>
      </dsp:txXfrm>
    </dsp:sp>
    <dsp:sp modelId="{43C1CF30-7EE4-4F84-8E1E-5BE8D1B78254}">
      <dsp:nvSpPr>
        <dsp:cNvPr id="0" name=""/>
        <dsp:cNvSpPr/>
      </dsp:nvSpPr>
      <dsp:spPr>
        <a:xfrm>
          <a:off x="2983574" y="198667"/>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latin typeface="Calibri" panose="020F0502020204030204" pitchFamily="34" charset="0"/>
              <a:cs typeface="mohammad bold art 1" pitchFamily="2" charset="-78"/>
            </a:rPr>
            <a:t>إدارة تنمية أسواق المال وإدارة المخاطر</a:t>
          </a:r>
          <a:endParaRPr lang="en-US" sz="1100" b="0" u="none" kern="1200" dirty="0">
            <a:latin typeface="Calibri" panose="020F0502020204030204" pitchFamily="34" charset="0"/>
            <a:cs typeface="mohammad bold art 1" pitchFamily="2" charset="-78"/>
          </a:endParaRPr>
        </a:p>
      </dsp:txBody>
      <dsp:txXfrm>
        <a:off x="3001432" y="216525"/>
        <a:ext cx="2067409" cy="347900"/>
      </dsp:txXfrm>
    </dsp:sp>
    <dsp:sp modelId="{817D3849-76C6-4357-892A-BD5E63459894}">
      <dsp:nvSpPr>
        <dsp:cNvPr id="0" name=""/>
        <dsp:cNvSpPr/>
      </dsp:nvSpPr>
      <dsp:spPr>
        <a:xfrm>
          <a:off x="0" y="561969"/>
          <a:ext cx="5096714" cy="11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cs typeface="mohammad bold art 1" pitchFamily="2" charset="-78"/>
            </a:rPr>
            <a:t> دراسة وتطوير المتطلبات التشريعية المعنية بالجوانب الفنية والإطار التنظيمي لإدارة المخاطر في أسواق المال</a:t>
          </a:r>
          <a:endParaRPr lang="en-US" sz="900" kern="1200" dirty="0">
            <a:cs typeface="mohammad bold art 1" pitchFamily="2" charset="-78"/>
          </a:endParaRPr>
        </a:p>
        <a:p>
          <a:pPr marL="182880" lvl="1" indent="0" algn="just" defTabSz="400050" rtl="1">
            <a:lnSpc>
              <a:spcPct val="110000"/>
            </a:lnSpc>
            <a:spcBef>
              <a:spcPts val="0"/>
            </a:spcBef>
            <a:spcAft>
              <a:spcPct val="15000"/>
            </a:spcAft>
            <a:buFont typeface="Courier New" panose="02070309020205020404" pitchFamily="49" charset="0"/>
            <a:buChar char="o"/>
          </a:pPr>
          <a:r>
            <a:rPr lang="ar-KW" sz="900" kern="1200" noProof="0" dirty="0">
              <a:solidFill>
                <a:prstClr val="black">
                  <a:hueOff val="0"/>
                  <a:satOff val="0"/>
                  <a:lumOff val="0"/>
                  <a:alphaOff val="0"/>
                </a:prstClr>
              </a:solidFill>
              <a:latin typeface="Calibri" panose="020F0502020204030204"/>
              <a:ea typeface="+mn-ea"/>
              <a:cs typeface="mohammad bold art 1" pitchFamily="2" charset="-78"/>
            </a:rPr>
            <a:t> متابعة تداولات الأدوات المالية المتقدمة كالمشتقات ودراسة مدى تأثير تداولاتها على التداولات في السوق الرسمي</a:t>
          </a:r>
          <a:endParaRPr lang="en-US" sz="900" kern="1200" noProof="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إجراء اختبارات الضغط </a:t>
          </a:r>
          <a:r>
            <a:rPr lang="en-US" sz="900" kern="1200" dirty="0">
              <a:solidFill>
                <a:prstClr val="black">
                  <a:hueOff val="0"/>
                  <a:satOff val="0"/>
                  <a:lumOff val="0"/>
                  <a:alphaOff val="0"/>
                </a:prstClr>
              </a:solidFill>
              <a:latin typeface="Calibri" panose="020F0502020204030204"/>
              <a:ea typeface="+mn-ea"/>
              <a:cs typeface="mohammad bold art 1" pitchFamily="2" charset="-78"/>
            </a:rPr>
            <a:t>(Stress Testing) </a:t>
          </a:r>
          <a:r>
            <a:rPr lang="ar-KW" sz="900" kern="1200" dirty="0">
              <a:solidFill>
                <a:prstClr val="black">
                  <a:hueOff val="0"/>
                  <a:satOff val="0"/>
                  <a:lumOff val="0"/>
                  <a:alphaOff val="0"/>
                </a:prstClr>
              </a:solidFill>
              <a:latin typeface="Calibri" panose="020F0502020204030204"/>
              <a:ea typeface="+mn-ea"/>
              <a:cs typeface="mohammad bold art 1" pitchFamily="2" charset="-78"/>
            </a:rPr>
            <a:t> بشكل دوري لضمان فعالية منظومة الحماية من المخاطر</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تصنيف أعضاء التقاص وفقاً لمعدلات المخاطر التي تضفيها على أسواق المال وتحديد آلية التعامل معها</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r>
            <a:rPr lang="ar-KW" sz="900" kern="1200" dirty="0">
              <a:solidFill>
                <a:prstClr val="black">
                  <a:hueOff val="0"/>
                  <a:satOff val="0"/>
                  <a:lumOff val="0"/>
                  <a:alphaOff val="0"/>
                </a:prstClr>
              </a:solidFill>
              <a:latin typeface="Calibri" panose="020F0502020204030204"/>
              <a:ea typeface="+mn-ea"/>
              <a:cs typeface="mohammad bold art 1" pitchFamily="2" charset="-78"/>
            </a:rPr>
            <a:t> تطوير أسواق أدوات الدخل الثابت (</a:t>
          </a:r>
          <a:r>
            <a:rPr lang="en-US" sz="900" kern="1200" dirty="0">
              <a:solidFill>
                <a:prstClr val="black">
                  <a:hueOff val="0"/>
                  <a:satOff val="0"/>
                  <a:lumOff val="0"/>
                  <a:alphaOff val="0"/>
                </a:prstClr>
              </a:solidFill>
              <a:latin typeface="Calibri" panose="020F0502020204030204"/>
              <a:ea typeface="+mn-ea"/>
              <a:cs typeface="mohammad bold art 1" pitchFamily="2" charset="-78"/>
            </a:rPr>
            <a:t>Fixed Income Markets</a:t>
          </a:r>
          <a:r>
            <a:rPr lang="ar-KW" sz="900" kern="1200" dirty="0">
              <a:solidFill>
                <a:prstClr val="black">
                  <a:hueOff val="0"/>
                  <a:satOff val="0"/>
                  <a:lumOff val="0"/>
                  <a:alphaOff val="0"/>
                </a:prstClr>
              </a:solidFill>
              <a:latin typeface="Calibri" panose="020F0502020204030204"/>
              <a:ea typeface="+mn-ea"/>
              <a:cs typeface="mohammad bold art 1" pitchFamily="2" charset="-78"/>
            </a:rPr>
            <a:t>) المحلية</a:t>
          </a:r>
          <a:endParaRPr lang="en-US" sz="90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400050" rtl="1">
            <a:lnSpc>
              <a:spcPct val="110000"/>
            </a:lnSpc>
            <a:spcBef>
              <a:spcPts val="0"/>
            </a:spcBef>
            <a:spcAft>
              <a:spcPct val="15000"/>
            </a:spcAft>
            <a:buClrTx/>
            <a:buSzTx/>
            <a:buFont typeface="Courier New" panose="02070309020205020404" pitchFamily="49" charset="0"/>
            <a:buChar char="o"/>
          </a:pPr>
          <a:endParaRPr lang="en-US" sz="900" kern="1200" dirty="0">
            <a:cs typeface="mohammad bold art 1" pitchFamily="2" charset="-78"/>
          </a:endParaRPr>
        </a:p>
      </dsp:txBody>
      <dsp:txXfrm>
        <a:off x="0" y="561969"/>
        <a:ext cx="5096714" cy="1138483"/>
      </dsp:txXfrm>
    </dsp:sp>
    <dsp:sp modelId="{76F8EB63-04B2-40F2-9BAA-2D9A5A85F6CC}">
      <dsp:nvSpPr>
        <dsp:cNvPr id="0" name=""/>
        <dsp:cNvSpPr/>
      </dsp:nvSpPr>
      <dsp:spPr>
        <a:xfrm>
          <a:off x="-194494" y="1728526"/>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274320" lvl="1" indent="-182880" algn="r" defTabSz="577850" rtl="1">
            <a:lnSpc>
              <a:spcPct val="90000"/>
            </a:lnSpc>
            <a:spcBef>
              <a:spcPct val="0"/>
            </a:spcBef>
            <a:spcAft>
              <a:spcPct val="15000"/>
            </a:spcAft>
            <a:buFont typeface="Courier New" panose="02070309020205020404" pitchFamily="49" charset="0"/>
            <a:buNone/>
          </a:pPr>
          <a:endParaRPr lang="en-US" sz="1300" kern="1200" dirty="0">
            <a:solidFill>
              <a:prstClr val="black">
                <a:hueOff val="0"/>
                <a:satOff val="0"/>
                <a:lumOff val="0"/>
                <a:alphaOff val="0"/>
              </a:prstClr>
            </a:solidFill>
            <a:latin typeface="Calibri" panose="020F0502020204030204" pitchFamily="34" charset="0"/>
            <a:ea typeface="Calibri" panose="020F0502020204030204" pitchFamily="34" charset="0"/>
            <a:cs typeface="mohammad bold art 1" pitchFamily="2" charset="-78"/>
          </a:endParaRPr>
        </a:p>
      </dsp:txBody>
      <dsp:txXfrm>
        <a:off x="-194494" y="1728526"/>
        <a:ext cx="3771569" cy="561453"/>
      </dsp:txXfrm>
    </dsp:sp>
    <dsp:sp modelId="{AAB13C25-B159-4A01-BC67-153D021111FD}">
      <dsp:nvSpPr>
        <dsp:cNvPr id="0" name=""/>
        <dsp:cNvSpPr/>
      </dsp:nvSpPr>
      <dsp:spPr>
        <a:xfrm>
          <a:off x="2983547" y="1922814"/>
          <a:ext cx="2103125" cy="365758"/>
        </a:xfrm>
        <a:prstGeom prst="round2SameRect">
          <a:avLst>
            <a:gd name="adj1" fmla="val 16670"/>
            <a:gd name="adj2" fmla="val 0"/>
          </a:avLst>
        </a:prstGeom>
        <a:solidFill>
          <a:srgbClr val="5B9BD5">
            <a:lumMod val="5000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b="0" u="none" kern="1200" dirty="0">
              <a:solidFill>
                <a:prstClr val="white"/>
              </a:solidFill>
              <a:latin typeface="Calibri" panose="020F0502020204030204" pitchFamily="34" charset="0"/>
              <a:ea typeface="+mn-ea"/>
              <a:cs typeface="mohammad bold art 1" pitchFamily="2" charset="-78"/>
            </a:rPr>
            <a:t>إدارة تنظيم الأسواق</a:t>
          </a:r>
          <a:endParaRPr lang="en-US" sz="1100" b="0" u="none" kern="1200" dirty="0">
            <a:solidFill>
              <a:prstClr val="white"/>
            </a:solidFill>
            <a:latin typeface="Calibri" panose="020F0502020204030204" pitchFamily="34" charset="0"/>
            <a:ea typeface="+mn-ea"/>
            <a:cs typeface="mohammad bold art 1" pitchFamily="2" charset="-78"/>
          </a:endParaRPr>
        </a:p>
      </dsp:txBody>
      <dsp:txXfrm>
        <a:off x="3001405" y="1940672"/>
        <a:ext cx="2067409" cy="347900"/>
      </dsp:txXfrm>
    </dsp:sp>
    <dsp:sp modelId="{9674D8DE-7EC2-4EE8-B2E7-FEC684D8B8C0}">
      <dsp:nvSpPr>
        <dsp:cNvPr id="0" name=""/>
        <dsp:cNvSpPr/>
      </dsp:nvSpPr>
      <dsp:spPr>
        <a:xfrm>
          <a:off x="0" y="2289979"/>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العمل على تنفيذ وتطبيق المراحل الخاصة بمشروع تطوير آلية المشاركة في الجمعيات العامة للشركات المدرجة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طرح أدوات ومنتجات استثمارية جديدة قابلة للإدراج ودراسة مدى حاجة السوق لها ودراسة تأثيرها على الأطراف المعنية داخل الهيئة وخارجها، وتطوير البنية </a:t>
          </a:r>
          <a:r>
            <a:rPr lang="ar-KW" sz="830" kern="1200" dirty="0">
              <a:solidFill>
                <a:prstClr val="black">
                  <a:hueOff val="0"/>
                  <a:satOff val="0"/>
                  <a:lumOff val="0"/>
                  <a:alphaOff val="0"/>
                </a:prstClr>
              </a:solidFill>
              <a:latin typeface="+mn-lt"/>
              <a:ea typeface="+mn-ea"/>
              <a:cs typeface="mohammad bold art 1" pitchFamily="2" charset="-78"/>
            </a:rPr>
            <a:t>التحتية الملائمة لسوق المال لتحقيق ذلك</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مراجعة وتطوير الضوابط القائمة المتعلقة بكافة عمليات الإدراج والمنظمة في قواعد بورصات الأوراق المالية الكويتية واللائحة التنفيذية لهيئة أسواق المال بشكل دوري لخلق بيئة جاذبة لإدراج الشركات في البورصة</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30" kern="1200" dirty="0">
              <a:solidFill>
                <a:prstClr val="black">
                  <a:hueOff val="0"/>
                  <a:satOff val="0"/>
                  <a:lumOff val="0"/>
                  <a:alphaOff val="0"/>
                </a:prstClr>
              </a:solidFill>
              <a:latin typeface="Calibri" panose="020F0502020204030204"/>
              <a:ea typeface="+mn-ea"/>
              <a:cs typeface="mohammad bold art 1" pitchFamily="2" charset="-78"/>
            </a:rPr>
            <a:t> تعزيز معدلات السيولة عن طريق توفير بيئة ملائمة تساهم في استقطاب رؤوس الأموال إلى أسواق المال</a:t>
          </a:r>
          <a:endParaRPr lang="en-US" sz="83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2289979"/>
        <a:ext cx="5096714" cy="1123074"/>
      </dsp:txXfrm>
    </dsp:sp>
    <dsp:sp modelId="{A62A6E34-6921-4CFC-81F5-51053F776D84}">
      <dsp:nvSpPr>
        <dsp:cNvPr id="0" name=""/>
        <dsp:cNvSpPr/>
      </dsp:nvSpPr>
      <dsp:spPr>
        <a:xfrm>
          <a:off x="-194494" y="3441127"/>
          <a:ext cx="3771569" cy="56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Wingdings" panose="05000000000000000000" pitchFamily="2" charset="2"/>
            <a:buNone/>
          </a:pPr>
          <a:endParaRPr lang="en-US" sz="1600" kern="1200" dirty="0">
            <a:effectLst>
              <a:outerShdw blurRad="50800" dist="38100" dir="2700000" algn="tl" rotWithShape="0">
                <a:prstClr val="black">
                  <a:alpha val="40000"/>
                </a:prstClr>
              </a:outerShdw>
            </a:effectLst>
          </a:endParaRPr>
        </a:p>
      </dsp:txBody>
      <dsp:txXfrm>
        <a:off x="-194494" y="3441127"/>
        <a:ext cx="3771569" cy="561453"/>
      </dsp:txXfrm>
    </dsp:sp>
    <dsp:sp modelId="{8A92B503-9406-493D-9EE7-0B14CA17225A}">
      <dsp:nvSpPr>
        <dsp:cNvPr id="0" name=""/>
        <dsp:cNvSpPr/>
      </dsp:nvSpPr>
      <dsp:spPr>
        <a:xfrm>
          <a:off x="2983547" y="3639272"/>
          <a:ext cx="2103125" cy="365758"/>
        </a:xfrm>
        <a:prstGeom prst="round2SameRect">
          <a:avLst>
            <a:gd name="adj1" fmla="val 16670"/>
            <a:gd name="adj2" fmla="val 0"/>
          </a:avLst>
        </a:prstGeom>
        <a:solidFill>
          <a:schemeClr val="accent1">
            <a:lumMod val="5000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ar-KW" sz="1100" u="none" kern="1200" dirty="0">
              <a:latin typeface="Calibri" panose="020F0502020204030204" pitchFamily="34" charset="0"/>
              <a:cs typeface="mohammad bold art 1" pitchFamily="2" charset="-78"/>
            </a:rPr>
            <a:t>إدارة الافصاح</a:t>
          </a:r>
          <a:endParaRPr lang="en-US" sz="1100" u="none" kern="1200" dirty="0"/>
        </a:p>
      </dsp:txBody>
      <dsp:txXfrm>
        <a:off x="3001405" y="3657130"/>
        <a:ext cx="2067409" cy="347900"/>
      </dsp:txXfrm>
    </dsp:sp>
    <dsp:sp modelId="{48C168CE-3E99-4CB3-AC53-BE1ED0F4996F}">
      <dsp:nvSpPr>
        <dsp:cNvPr id="0" name=""/>
        <dsp:cNvSpPr/>
      </dsp:nvSpPr>
      <dsp:spPr>
        <a:xfrm>
          <a:off x="0" y="4002580"/>
          <a:ext cx="5096714" cy="112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00" kern="1200" noProof="0" dirty="0">
              <a:solidFill>
                <a:prstClr val="black">
                  <a:hueOff val="0"/>
                  <a:satOff val="0"/>
                  <a:lumOff val="0"/>
                  <a:alphaOff val="0"/>
                </a:prstClr>
              </a:solidFill>
              <a:latin typeface="Calibri" panose="020F0502020204030204"/>
              <a:ea typeface="+mn-ea"/>
              <a:cs typeface="mohammad bold art 1" pitchFamily="2" charset="-78"/>
            </a:rPr>
            <a:t> </a:t>
          </a:r>
          <a:r>
            <a:rPr lang="ar-KW" sz="850" kern="1200" noProof="0" dirty="0">
              <a:solidFill>
                <a:prstClr val="black">
                  <a:hueOff val="0"/>
                  <a:satOff val="0"/>
                  <a:lumOff val="0"/>
                  <a:alphaOff val="0"/>
                </a:prstClr>
              </a:solidFill>
              <a:latin typeface="Calibri" panose="020F0502020204030204"/>
              <a:ea typeface="+mn-ea"/>
              <a:cs typeface="mohammad bold art 1" pitchFamily="2" charset="-78"/>
            </a:rPr>
            <a:t>العمل على استلام ومراجعة الإفصاحات بشكل آلي عند البدء في تشغيل نظام </a:t>
          </a:r>
          <a:r>
            <a:rPr lang="en-US" sz="850" kern="1200" noProof="0" dirty="0">
              <a:solidFill>
                <a:prstClr val="black">
                  <a:hueOff val="0"/>
                  <a:satOff val="0"/>
                  <a:lumOff val="0"/>
                  <a:alphaOff val="0"/>
                </a:prstClr>
              </a:solidFill>
              <a:latin typeface="Calibri" panose="020F0502020204030204"/>
              <a:ea typeface="+mn-ea"/>
              <a:cs typeface="mohammad bold art 1" pitchFamily="2" charset="-78"/>
            </a:rPr>
            <a:t>XBRL</a:t>
          </a:r>
          <a:endParaRPr lang="ar-KW" sz="850" kern="1200" dirty="0">
            <a:solidFill>
              <a:prstClr val="black">
                <a:hueOff val="0"/>
                <a:satOff val="0"/>
                <a:lumOff val="0"/>
                <a:alphaOff val="0"/>
              </a:prstClr>
            </a:solidFill>
            <a:latin typeface="Calibri" panose="020F0502020204030204"/>
            <a:ea typeface="+mn-ea"/>
            <a:cs typeface="mohammad bold art 1" pitchFamily="2" charset="-78"/>
          </a:endParaRP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الاستمرار في تحديث اللوائح المنظمة للإفصاح والشفافية بما يواكب أفضل الممارسات العالمية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العمل على الربط الآلي مع وزارة التجارة والصناعة والهيئة العامة للمعلومات المدنية بهدف رفع مستوى الأداء الرقابي للإفصاح والشفافية</a:t>
          </a:r>
        </a:p>
        <a:p>
          <a:pPr marL="182880" lvl="1" indent="0" algn="just" defTabSz="355600" rtl="1">
            <a:lnSpc>
              <a:spcPct val="110000"/>
            </a:lnSpc>
            <a:spcBef>
              <a:spcPct val="0"/>
            </a:spcBef>
            <a:spcAft>
              <a:spcPct val="15000"/>
            </a:spcAft>
            <a:buClrTx/>
            <a:buSzTx/>
            <a:buFont typeface="Courier New" panose="02070309020205020404" pitchFamily="49" charset="0"/>
            <a:buChar char="o"/>
          </a:pPr>
          <a:r>
            <a:rPr lang="ar-KW" sz="850" kern="1200" dirty="0">
              <a:solidFill>
                <a:prstClr val="black">
                  <a:hueOff val="0"/>
                  <a:satOff val="0"/>
                  <a:lumOff val="0"/>
                  <a:alphaOff val="0"/>
                </a:prstClr>
              </a:solidFill>
              <a:latin typeface="Calibri" panose="020F0502020204030204"/>
              <a:ea typeface="+mn-ea"/>
              <a:cs typeface="mohammad bold art 1" pitchFamily="2" charset="-78"/>
            </a:rPr>
            <a:t> تطوير برامج لتحليل بيانات الإفصاحات واستخراج تقارير رقابية من خلالها</a:t>
          </a:r>
          <a:endParaRPr lang="en-US" sz="85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0" y="4002580"/>
        <a:ext cx="5096714" cy="112307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DAF1F82-7BC8-492E-992D-089531AA3D4B}" type="datetimeFigureOut">
              <a:rPr lang="en-US" smtClean="0"/>
              <a:t>17/06/2025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F68C699-E9FE-4EC8-B7C7-791C6A13A9DB}" type="slidenum">
              <a:rPr lang="en-US" smtClean="0"/>
              <a:t>‹#›</a:t>
            </a:fld>
            <a:endParaRPr lang="en-US"/>
          </a:p>
        </p:txBody>
      </p:sp>
    </p:spTree>
    <p:extLst>
      <p:ext uri="{BB962C8B-B14F-4D97-AF65-F5344CB8AC3E}">
        <p14:creationId xmlns:p14="http://schemas.microsoft.com/office/powerpoint/2010/main" val="158284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C699-E9FE-4EC8-B7C7-791C6A13A9DB}" type="slidenum">
              <a:rPr lang="en-US" smtClean="0"/>
              <a:t>2</a:t>
            </a:fld>
            <a:endParaRPr lang="en-US"/>
          </a:p>
        </p:txBody>
      </p:sp>
    </p:spTree>
    <p:extLst>
      <p:ext uri="{BB962C8B-B14F-4D97-AF65-F5344CB8AC3E}">
        <p14:creationId xmlns:p14="http://schemas.microsoft.com/office/powerpoint/2010/main" val="290797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C640F-F33C-F52B-BA7D-74DB53B71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78BDC-CCEC-60E7-51DB-36BFA4B8B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EC152-25DA-6E37-DBFD-0DAEE0068B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D7B04D-5313-692A-D396-55CBA039C388}"/>
              </a:ext>
            </a:extLst>
          </p:cNvPr>
          <p:cNvSpPr>
            <a:spLocks noGrp="1"/>
          </p:cNvSpPr>
          <p:nvPr>
            <p:ph type="sldNum" sz="quarter" idx="5"/>
          </p:nvPr>
        </p:nvSpPr>
        <p:spPr/>
        <p:txBody>
          <a:bodyPr/>
          <a:lstStyle/>
          <a:p>
            <a:fld id="{5F68C699-E9FE-4EC8-B7C7-791C6A13A9DB}" type="slidenum">
              <a:rPr lang="en-US" smtClean="0"/>
              <a:t>11</a:t>
            </a:fld>
            <a:endParaRPr lang="en-US"/>
          </a:p>
        </p:txBody>
      </p:sp>
    </p:spTree>
    <p:extLst>
      <p:ext uri="{BB962C8B-B14F-4D97-AF65-F5344CB8AC3E}">
        <p14:creationId xmlns:p14="http://schemas.microsoft.com/office/powerpoint/2010/main" val="26994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1276E-7B0E-FD4C-6B74-935B67D9B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E7E0D-96B2-DE5E-3E5E-79E34EE36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A3B12-52DE-D918-CE0E-42E7F0BD28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FC42F9-2EB4-1652-7860-A9B4EEA0FA04}"/>
              </a:ext>
            </a:extLst>
          </p:cNvPr>
          <p:cNvSpPr>
            <a:spLocks noGrp="1"/>
          </p:cNvSpPr>
          <p:nvPr>
            <p:ph type="sldNum" sz="quarter" idx="5"/>
          </p:nvPr>
        </p:nvSpPr>
        <p:spPr/>
        <p:txBody>
          <a:bodyPr/>
          <a:lstStyle/>
          <a:p>
            <a:fld id="{5F68C699-E9FE-4EC8-B7C7-791C6A13A9DB}" type="slidenum">
              <a:rPr lang="en-US" smtClean="0"/>
              <a:t>12</a:t>
            </a:fld>
            <a:endParaRPr lang="en-US"/>
          </a:p>
        </p:txBody>
      </p:sp>
    </p:spTree>
    <p:extLst>
      <p:ext uri="{BB962C8B-B14F-4D97-AF65-F5344CB8AC3E}">
        <p14:creationId xmlns:p14="http://schemas.microsoft.com/office/powerpoint/2010/main" val="115512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FFF84-87C3-FB5C-F7E5-8C0AE99DC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D4219-7D85-9263-F4CC-FE2084091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02E24-08E8-2864-8BCC-D7E0D781D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1E851E-A061-E6B3-665C-7A99EC19174C}"/>
              </a:ext>
            </a:extLst>
          </p:cNvPr>
          <p:cNvSpPr>
            <a:spLocks noGrp="1"/>
          </p:cNvSpPr>
          <p:nvPr>
            <p:ph type="sldNum" sz="quarter" idx="5"/>
          </p:nvPr>
        </p:nvSpPr>
        <p:spPr/>
        <p:txBody>
          <a:bodyPr/>
          <a:lstStyle/>
          <a:p>
            <a:fld id="{5F68C699-E9FE-4EC8-B7C7-791C6A13A9DB}" type="slidenum">
              <a:rPr lang="en-US" smtClean="0"/>
              <a:t>13</a:t>
            </a:fld>
            <a:endParaRPr lang="en-US"/>
          </a:p>
        </p:txBody>
      </p:sp>
    </p:spTree>
    <p:extLst>
      <p:ext uri="{BB962C8B-B14F-4D97-AF65-F5344CB8AC3E}">
        <p14:creationId xmlns:p14="http://schemas.microsoft.com/office/powerpoint/2010/main" val="399162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DBBB-90E7-8059-1FD2-3EE51C274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F455A-C283-FEF3-BE2D-9164B75E4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75348-3DFD-A0A8-D06E-6379276FBD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AC9089-8946-84F4-4234-47BC06E311E5}"/>
              </a:ext>
            </a:extLst>
          </p:cNvPr>
          <p:cNvSpPr>
            <a:spLocks noGrp="1"/>
          </p:cNvSpPr>
          <p:nvPr>
            <p:ph type="sldNum" sz="quarter" idx="5"/>
          </p:nvPr>
        </p:nvSpPr>
        <p:spPr/>
        <p:txBody>
          <a:bodyPr/>
          <a:lstStyle/>
          <a:p>
            <a:fld id="{5F68C699-E9FE-4EC8-B7C7-791C6A13A9DB}" type="slidenum">
              <a:rPr lang="en-US" smtClean="0"/>
              <a:t>14</a:t>
            </a:fld>
            <a:endParaRPr lang="en-US"/>
          </a:p>
        </p:txBody>
      </p:sp>
    </p:spTree>
    <p:extLst>
      <p:ext uri="{BB962C8B-B14F-4D97-AF65-F5344CB8AC3E}">
        <p14:creationId xmlns:p14="http://schemas.microsoft.com/office/powerpoint/2010/main" val="3100778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80-2496-BC66-660E-28FB4C2D1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80A82-5997-7379-DA21-B91CFEEEA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7E5B1-4E19-E375-5CC7-4DBD40E1AB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8C7DB0-7F2D-524D-5668-5B30079B1F8E}"/>
              </a:ext>
            </a:extLst>
          </p:cNvPr>
          <p:cNvSpPr>
            <a:spLocks noGrp="1"/>
          </p:cNvSpPr>
          <p:nvPr>
            <p:ph type="sldNum" sz="quarter" idx="5"/>
          </p:nvPr>
        </p:nvSpPr>
        <p:spPr/>
        <p:txBody>
          <a:bodyPr/>
          <a:lstStyle/>
          <a:p>
            <a:fld id="{5F68C699-E9FE-4EC8-B7C7-791C6A13A9DB}" type="slidenum">
              <a:rPr lang="en-US" smtClean="0"/>
              <a:t>15</a:t>
            </a:fld>
            <a:endParaRPr lang="en-US"/>
          </a:p>
        </p:txBody>
      </p:sp>
    </p:spTree>
    <p:extLst>
      <p:ext uri="{BB962C8B-B14F-4D97-AF65-F5344CB8AC3E}">
        <p14:creationId xmlns:p14="http://schemas.microsoft.com/office/powerpoint/2010/main" val="208423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861C8-347D-32FF-5C1C-CDEDE199E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E60D9-1030-B532-B95A-2786F7024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022FD-68EA-72EC-F005-2A3CFA7BA6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CE00FC-92A4-06F2-96AF-1FF6635F7D34}"/>
              </a:ext>
            </a:extLst>
          </p:cNvPr>
          <p:cNvSpPr>
            <a:spLocks noGrp="1"/>
          </p:cNvSpPr>
          <p:nvPr>
            <p:ph type="sldNum" sz="quarter" idx="5"/>
          </p:nvPr>
        </p:nvSpPr>
        <p:spPr/>
        <p:txBody>
          <a:bodyPr/>
          <a:lstStyle/>
          <a:p>
            <a:fld id="{5F68C699-E9FE-4EC8-B7C7-791C6A13A9DB}" type="slidenum">
              <a:rPr lang="en-US" smtClean="0"/>
              <a:t>16</a:t>
            </a:fld>
            <a:endParaRPr lang="en-US"/>
          </a:p>
        </p:txBody>
      </p:sp>
    </p:spTree>
    <p:extLst>
      <p:ext uri="{BB962C8B-B14F-4D97-AF65-F5344CB8AC3E}">
        <p14:creationId xmlns:p14="http://schemas.microsoft.com/office/powerpoint/2010/main" val="25586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F58D-AA6D-EDD5-B9D3-12384A621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C16E4-FC43-1DE3-B5BE-F4B98AAD3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DB7BF-6CA0-C108-90EC-CD339EBB7D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289D75-3A93-04D0-28C6-79509B4F0080}"/>
              </a:ext>
            </a:extLst>
          </p:cNvPr>
          <p:cNvSpPr>
            <a:spLocks noGrp="1"/>
          </p:cNvSpPr>
          <p:nvPr>
            <p:ph type="sldNum" sz="quarter" idx="5"/>
          </p:nvPr>
        </p:nvSpPr>
        <p:spPr/>
        <p:txBody>
          <a:bodyPr/>
          <a:lstStyle/>
          <a:p>
            <a:fld id="{5F68C699-E9FE-4EC8-B7C7-791C6A13A9DB}" type="slidenum">
              <a:rPr lang="en-US" smtClean="0"/>
              <a:t>17</a:t>
            </a:fld>
            <a:endParaRPr lang="en-US"/>
          </a:p>
        </p:txBody>
      </p:sp>
    </p:spTree>
    <p:extLst>
      <p:ext uri="{BB962C8B-B14F-4D97-AF65-F5344CB8AC3E}">
        <p14:creationId xmlns:p14="http://schemas.microsoft.com/office/powerpoint/2010/main" val="348268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6FD5-1B60-2B97-43F1-5BBE82361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B1875-F9F4-3324-8135-94604F844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4D7B8-9459-B18D-DF00-16A258F9C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6A1BEC-E880-5C6F-5E64-B837BBAD05D6}"/>
              </a:ext>
            </a:extLst>
          </p:cNvPr>
          <p:cNvSpPr>
            <a:spLocks noGrp="1"/>
          </p:cNvSpPr>
          <p:nvPr>
            <p:ph type="sldNum" sz="quarter" idx="5"/>
          </p:nvPr>
        </p:nvSpPr>
        <p:spPr/>
        <p:txBody>
          <a:bodyPr/>
          <a:lstStyle/>
          <a:p>
            <a:fld id="{5F68C699-E9FE-4EC8-B7C7-791C6A13A9DB}" type="slidenum">
              <a:rPr lang="en-US" smtClean="0"/>
              <a:t>18</a:t>
            </a:fld>
            <a:endParaRPr lang="en-US"/>
          </a:p>
        </p:txBody>
      </p:sp>
    </p:spTree>
    <p:extLst>
      <p:ext uri="{BB962C8B-B14F-4D97-AF65-F5344CB8AC3E}">
        <p14:creationId xmlns:p14="http://schemas.microsoft.com/office/powerpoint/2010/main" val="178061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A6580-B44F-4642-FA65-7F22A131D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5EF68-1E1E-5690-8DC3-1B0624024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A9537-CECB-9353-5D98-9F012023D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2C603-925A-0898-06A4-7F8F55BD9C35}"/>
              </a:ext>
            </a:extLst>
          </p:cNvPr>
          <p:cNvSpPr>
            <a:spLocks noGrp="1"/>
          </p:cNvSpPr>
          <p:nvPr>
            <p:ph type="sldNum" sz="quarter" idx="5"/>
          </p:nvPr>
        </p:nvSpPr>
        <p:spPr/>
        <p:txBody>
          <a:bodyPr/>
          <a:lstStyle/>
          <a:p>
            <a:fld id="{5F68C699-E9FE-4EC8-B7C7-791C6A13A9DB}" type="slidenum">
              <a:rPr lang="en-US" smtClean="0"/>
              <a:t>3</a:t>
            </a:fld>
            <a:endParaRPr lang="en-US"/>
          </a:p>
        </p:txBody>
      </p:sp>
    </p:spTree>
    <p:extLst>
      <p:ext uri="{BB962C8B-B14F-4D97-AF65-F5344CB8AC3E}">
        <p14:creationId xmlns:p14="http://schemas.microsoft.com/office/powerpoint/2010/main" val="52763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99AD-6BEA-33FF-757B-271D1D29C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CDEB2-D551-0FC5-AB4F-F14370728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ABCC3-EAC2-5DF1-E264-10DEA22CF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9E27E6-45D9-F91B-ED1C-9C533D9F4FA1}"/>
              </a:ext>
            </a:extLst>
          </p:cNvPr>
          <p:cNvSpPr>
            <a:spLocks noGrp="1"/>
          </p:cNvSpPr>
          <p:nvPr>
            <p:ph type="sldNum" sz="quarter" idx="5"/>
          </p:nvPr>
        </p:nvSpPr>
        <p:spPr/>
        <p:txBody>
          <a:bodyPr/>
          <a:lstStyle/>
          <a:p>
            <a:fld id="{5F68C699-E9FE-4EC8-B7C7-791C6A13A9DB}" type="slidenum">
              <a:rPr lang="en-US" smtClean="0"/>
              <a:t>4</a:t>
            </a:fld>
            <a:endParaRPr lang="en-US"/>
          </a:p>
        </p:txBody>
      </p:sp>
    </p:spTree>
    <p:extLst>
      <p:ext uri="{BB962C8B-B14F-4D97-AF65-F5344CB8AC3E}">
        <p14:creationId xmlns:p14="http://schemas.microsoft.com/office/powerpoint/2010/main" val="296339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99AD-6BEA-33FF-757B-271D1D29C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CDEB2-D551-0FC5-AB4F-F14370728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ABCC3-EAC2-5DF1-E264-10DEA22CF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9E27E6-45D9-F91B-ED1C-9C533D9F4FA1}"/>
              </a:ext>
            </a:extLst>
          </p:cNvPr>
          <p:cNvSpPr>
            <a:spLocks noGrp="1"/>
          </p:cNvSpPr>
          <p:nvPr>
            <p:ph type="sldNum" sz="quarter" idx="5"/>
          </p:nvPr>
        </p:nvSpPr>
        <p:spPr/>
        <p:txBody>
          <a:bodyPr/>
          <a:lstStyle/>
          <a:p>
            <a:fld id="{5F68C699-E9FE-4EC8-B7C7-791C6A13A9DB}" type="slidenum">
              <a:rPr lang="en-US" smtClean="0"/>
              <a:t>5</a:t>
            </a:fld>
            <a:endParaRPr lang="en-US"/>
          </a:p>
        </p:txBody>
      </p:sp>
    </p:spTree>
    <p:extLst>
      <p:ext uri="{BB962C8B-B14F-4D97-AF65-F5344CB8AC3E}">
        <p14:creationId xmlns:p14="http://schemas.microsoft.com/office/powerpoint/2010/main" val="199663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BCAD-736D-B0B8-7518-BB3765CC7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6AE4D-FB71-9A47-E163-1BB970BA0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279A3-94F5-9365-D7C1-A75BEF798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792D83-5E46-77A9-C8C7-58C79295CEB5}"/>
              </a:ext>
            </a:extLst>
          </p:cNvPr>
          <p:cNvSpPr>
            <a:spLocks noGrp="1"/>
          </p:cNvSpPr>
          <p:nvPr>
            <p:ph type="sldNum" sz="quarter" idx="5"/>
          </p:nvPr>
        </p:nvSpPr>
        <p:spPr/>
        <p:txBody>
          <a:bodyPr/>
          <a:lstStyle/>
          <a:p>
            <a:fld id="{5F68C699-E9FE-4EC8-B7C7-791C6A13A9DB}" type="slidenum">
              <a:rPr lang="en-US" smtClean="0"/>
              <a:t>6</a:t>
            </a:fld>
            <a:endParaRPr lang="en-US"/>
          </a:p>
        </p:txBody>
      </p:sp>
    </p:spTree>
    <p:extLst>
      <p:ext uri="{BB962C8B-B14F-4D97-AF65-F5344CB8AC3E}">
        <p14:creationId xmlns:p14="http://schemas.microsoft.com/office/powerpoint/2010/main" val="214431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D9CF0-87D1-1AFC-3D67-E1F45E17D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D9E77-1711-61DD-DCB5-A5EE2AA52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56EB7-659E-2AB6-E562-3E82C394A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3E61C4-CA61-4992-36DB-05C9DBDF44CA}"/>
              </a:ext>
            </a:extLst>
          </p:cNvPr>
          <p:cNvSpPr>
            <a:spLocks noGrp="1"/>
          </p:cNvSpPr>
          <p:nvPr>
            <p:ph type="sldNum" sz="quarter" idx="5"/>
          </p:nvPr>
        </p:nvSpPr>
        <p:spPr/>
        <p:txBody>
          <a:bodyPr/>
          <a:lstStyle/>
          <a:p>
            <a:fld id="{5F68C699-E9FE-4EC8-B7C7-791C6A13A9DB}" type="slidenum">
              <a:rPr lang="en-US" smtClean="0"/>
              <a:t>7</a:t>
            </a:fld>
            <a:endParaRPr lang="en-US"/>
          </a:p>
        </p:txBody>
      </p:sp>
    </p:spTree>
    <p:extLst>
      <p:ext uri="{BB962C8B-B14F-4D97-AF65-F5344CB8AC3E}">
        <p14:creationId xmlns:p14="http://schemas.microsoft.com/office/powerpoint/2010/main" val="405423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8543-D599-E14D-CAF1-AD1DD68D4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9B943-D711-4A0B-F8F6-790CB2F9A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201ED-1C51-D5A6-EEA9-6D3BB6B207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CA9F9D-A9C4-0EB2-8233-6B3D692DFD66}"/>
              </a:ext>
            </a:extLst>
          </p:cNvPr>
          <p:cNvSpPr>
            <a:spLocks noGrp="1"/>
          </p:cNvSpPr>
          <p:nvPr>
            <p:ph type="sldNum" sz="quarter" idx="5"/>
          </p:nvPr>
        </p:nvSpPr>
        <p:spPr/>
        <p:txBody>
          <a:bodyPr/>
          <a:lstStyle/>
          <a:p>
            <a:fld id="{5F68C699-E9FE-4EC8-B7C7-791C6A13A9DB}" type="slidenum">
              <a:rPr lang="en-US" smtClean="0"/>
              <a:t>8</a:t>
            </a:fld>
            <a:endParaRPr lang="en-US"/>
          </a:p>
        </p:txBody>
      </p:sp>
    </p:spTree>
    <p:extLst>
      <p:ext uri="{BB962C8B-B14F-4D97-AF65-F5344CB8AC3E}">
        <p14:creationId xmlns:p14="http://schemas.microsoft.com/office/powerpoint/2010/main" val="351895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FFD4C-67B5-C20D-3101-8DCBA8905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80C1A-E795-FADB-FDE9-847945D49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1B8A8-D529-9879-3242-0D0B07824C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7B180-4B10-CCB8-0B9B-C68D7D9DE714}"/>
              </a:ext>
            </a:extLst>
          </p:cNvPr>
          <p:cNvSpPr>
            <a:spLocks noGrp="1"/>
          </p:cNvSpPr>
          <p:nvPr>
            <p:ph type="sldNum" sz="quarter" idx="5"/>
          </p:nvPr>
        </p:nvSpPr>
        <p:spPr/>
        <p:txBody>
          <a:bodyPr/>
          <a:lstStyle/>
          <a:p>
            <a:fld id="{5F68C699-E9FE-4EC8-B7C7-791C6A13A9DB}" type="slidenum">
              <a:rPr lang="en-US" smtClean="0"/>
              <a:t>9</a:t>
            </a:fld>
            <a:endParaRPr lang="en-US"/>
          </a:p>
        </p:txBody>
      </p:sp>
    </p:spTree>
    <p:extLst>
      <p:ext uri="{BB962C8B-B14F-4D97-AF65-F5344CB8AC3E}">
        <p14:creationId xmlns:p14="http://schemas.microsoft.com/office/powerpoint/2010/main" val="222648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0BCA-26A9-49FC-FBE5-AE1C9A00E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30730-41EC-7B44-A234-E54CA7026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3104D-2F1F-1645-C9B0-DFFF6D82DA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44A5A3-5A67-EFD9-C599-16ED91734DA5}"/>
              </a:ext>
            </a:extLst>
          </p:cNvPr>
          <p:cNvSpPr>
            <a:spLocks noGrp="1"/>
          </p:cNvSpPr>
          <p:nvPr>
            <p:ph type="sldNum" sz="quarter" idx="5"/>
          </p:nvPr>
        </p:nvSpPr>
        <p:spPr/>
        <p:txBody>
          <a:bodyPr/>
          <a:lstStyle/>
          <a:p>
            <a:fld id="{5F68C699-E9FE-4EC8-B7C7-791C6A13A9DB}" type="slidenum">
              <a:rPr lang="en-US" smtClean="0"/>
              <a:t>10</a:t>
            </a:fld>
            <a:endParaRPr lang="en-US"/>
          </a:p>
        </p:txBody>
      </p:sp>
    </p:spTree>
    <p:extLst>
      <p:ext uri="{BB962C8B-B14F-4D97-AF65-F5344CB8AC3E}">
        <p14:creationId xmlns:p14="http://schemas.microsoft.com/office/powerpoint/2010/main" val="405717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BD4B-8722-0244-2E5C-992C5B9F3C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1B797-2AAE-D1EF-65CD-372D4025D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5C93E0-DC3F-F64A-C50E-A583C7119DDB}"/>
              </a:ext>
            </a:extLst>
          </p:cNvPr>
          <p:cNvSpPr>
            <a:spLocks noGrp="1"/>
          </p:cNvSpPr>
          <p:nvPr>
            <p:ph type="dt" sz="half" idx="10"/>
          </p:nvPr>
        </p:nvSpPr>
        <p:spPr/>
        <p:txBody>
          <a:bodyPr/>
          <a:lstStyle/>
          <a:p>
            <a:fld id="{4A5E267E-A5B4-4EAB-AC0A-B871D8C09DBF}" type="datetime1">
              <a:rPr lang="en-US" smtClean="0"/>
              <a:t>17/06/2025</a:t>
            </a:fld>
            <a:endParaRPr lang="en-US"/>
          </a:p>
        </p:txBody>
      </p:sp>
      <p:sp>
        <p:nvSpPr>
          <p:cNvPr id="5" name="Footer Placeholder 4">
            <a:extLst>
              <a:ext uri="{FF2B5EF4-FFF2-40B4-BE49-F238E27FC236}">
                <a16:creationId xmlns:a16="http://schemas.microsoft.com/office/drawing/2014/main" id="{2CD8B476-6770-B715-0771-800372FCA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73584-6A31-D1A3-A845-F6C082AF0418}"/>
              </a:ext>
            </a:extLst>
          </p:cNvPr>
          <p:cNvSpPr>
            <a:spLocks noGrp="1"/>
          </p:cNvSpPr>
          <p:nvPr>
            <p:ph type="sldNum" sz="quarter" idx="12"/>
          </p:nvPr>
        </p:nvSpPr>
        <p:spPr/>
        <p:txBody>
          <a:bodyPr/>
          <a:lstStyle>
            <a:lvl1pPr>
              <a:defRPr>
                <a:solidFill>
                  <a:schemeClr val="bg1"/>
                </a:solidFill>
              </a:defRPr>
            </a:lvl1pPr>
          </a:lstStyle>
          <a:p>
            <a:fld id="{B99D4975-D9DB-458B-8863-3206EBA360EF}" type="slidenum">
              <a:rPr lang="en-US" smtClean="0"/>
              <a:pPr/>
              <a:t>‹#›</a:t>
            </a:fld>
            <a:endParaRPr lang="en-US"/>
          </a:p>
        </p:txBody>
      </p:sp>
    </p:spTree>
    <p:extLst>
      <p:ext uri="{BB962C8B-B14F-4D97-AF65-F5344CB8AC3E}">
        <p14:creationId xmlns:p14="http://schemas.microsoft.com/office/powerpoint/2010/main" val="235359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549F-96A1-D1DF-FAF6-4D06892CB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99C62-51A1-76ED-DDE4-FFA722609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69B9D-0C1B-7B35-6B33-78D3B05557C8}"/>
              </a:ext>
            </a:extLst>
          </p:cNvPr>
          <p:cNvSpPr>
            <a:spLocks noGrp="1"/>
          </p:cNvSpPr>
          <p:nvPr>
            <p:ph type="dt" sz="half" idx="10"/>
          </p:nvPr>
        </p:nvSpPr>
        <p:spPr/>
        <p:txBody>
          <a:bodyPr/>
          <a:lstStyle/>
          <a:p>
            <a:fld id="{88304C91-5945-43EA-82E0-AC08316C0B1D}" type="datetime1">
              <a:rPr lang="en-US" smtClean="0"/>
              <a:t>17/06/2025</a:t>
            </a:fld>
            <a:endParaRPr lang="en-US"/>
          </a:p>
        </p:txBody>
      </p:sp>
      <p:sp>
        <p:nvSpPr>
          <p:cNvPr id="5" name="Footer Placeholder 4">
            <a:extLst>
              <a:ext uri="{FF2B5EF4-FFF2-40B4-BE49-F238E27FC236}">
                <a16:creationId xmlns:a16="http://schemas.microsoft.com/office/drawing/2014/main" id="{1891F1F7-DAB1-2C26-87D3-304A4B694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3607F-5552-1069-5BFE-044058C2E4E5}"/>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48829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6D2366-B157-D6B2-40C5-238FCDA32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79801-F759-3499-599D-0798B1F87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304FB-AD8D-A584-C84B-0C48B1375899}"/>
              </a:ext>
            </a:extLst>
          </p:cNvPr>
          <p:cNvSpPr>
            <a:spLocks noGrp="1"/>
          </p:cNvSpPr>
          <p:nvPr>
            <p:ph type="dt" sz="half" idx="10"/>
          </p:nvPr>
        </p:nvSpPr>
        <p:spPr/>
        <p:txBody>
          <a:bodyPr/>
          <a:lstStyle/>
          <a:p>
            <a:fld id="{6C069DC3-5EDB-4427-AC2B-6FA7DD299F2F}" type="datetime1">
              <a:rPr lang="en-US" smtClean="0"/>
              <a:t>17/06/2025</a:t>
            </a:fld>
            <a:endParaRPr lang="en-US"/>
          </a:p>
        </p:txBody>
      </p:sp>
      <p:sp>
        <p:nvSpPr>
          <p:cNvPr id="5" name="Footer Placeholder 4">
            <a:extLst>
              <a:ext uri="{FF2B5EF4-FFF2-40B4-BE49-F238E27FC236}">
                <a16:creationId xmlns:a16="http://schemas.microsoft.com/office/drawing/2014/main" id="{E3A9AD6E-4B0D-531B-2FD0-0E0E1EDB0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954EB-0A86-9764-C506-EC5C15FB1CBE}"/>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87968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633A-5749-00C1-675B-0B0C12DF6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18AFE-1AAD-445C-5E68-C295446C51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3879B-181F-D906-1B19-9326F3413D3D}"/>
              </a:ext>
            </a:extLst>
          </p:cNvPr>
          <p:cNvSpPr>
            <a:spLocks noGrp="1"/>
          </p:cNvSpPr>
          <p:nvPr>
            <p:ph type="dt" sz="half" idx="10"/>
          </p:nvPr>
        </p:nvSpPr>
        <p:spPr/>
        <p:txBody>
          <a:bodyPr/>
          <a:lstStyle/>
          <a:p>
            <a:fld id="{3853519E-FF81-4A91-95A8-7FAA5589FF38}" type="datetime1">
              <a:rPr lang="en-US" smtClean="0"/>
              <a:t>17/06/2025</a:t>
            </a:fld>
            <a:endParaRPr lang="en-US"/>
          </a:p>
        </p:txBody>
      </p:sp>
      <p:sp>
        <p:nvSpPr>
          <p:cNvPr id="5" name="Footer Placeholder 4">
            <a:extLst>
              <a:ext uri="{FF2B5EF4-FFF2-40B4-BE49-F238E27FC236}">
                <a16:creationId xmlns:a16="http://schemas.microsoft.com/office/drawing/2014/main" id="{30B3A9C8-FCCB-F209-AC38-042809E44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CE04F-22F2-DA76-6F7E-2879B92FAB3C}"/>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72800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5B09-A969-620D-E862-9DCBA6DEB9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42303-B72A-B8CA-309D-47C1EE0D5C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1FB1-C703-210C-4BFC-4A9564BF45AD}"/>
              </a:ext>
            </a:extLst>
          </p:cNvPr>
          <p:cNvSpPr>
            <a:spLocks noGrp="1"/>
          </p:cNvSpPr>
          <p:nvPr>
            <p:ph type="dt" sz="half" idx="10"/>
          </p:nvPr>
        </p:nvSpPr>
        <p:spPr/>
        <p:txBody>
          <a:bodyPr/>
          <a:lstStyle/>
          <a:p>
            <a:fld id="{33E7CBA8-922D-43C0-83E2-F13CE33AE703}" type="datetime1">
              <a:rPr lang="en-US" smtClean="0"/>
              <a:t>17/06/2025</a:t>
            </a:fld>
            <a:endParaRPr lang="en-US"/>
          </a:p>
        </p:txBody>
      </p:sp>
      <p:sp>
        <p:nvSpPr>
          <p:cNvPr id="5" name="Footer Placeholder 4">
            <a:extLst>
              <a:ext uri="{FF2B5EF4-FFF2-40B4-BE49-F238E27FC236}">
                <a16:creationId xmlns:a16="http://schemas.microsoft.com/office/drawing/2014/main" id="{8CE10486-E004-D606-FF41-37E80E171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E39EE-2B52-240A-A9A8-7401CF74C30D}"/>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1406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F982-7294-ABA9-3204-598646202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9562D-5DFE-D4E6-A3BF-2FCDF0D8A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CB622-C537-C899-68CD-4E8BEE883C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0FBE0-4688-C5D7-6B1F-29E8579B6E99}"/>
              </a:ext>
            </a:extLst>
          </p:cNvPr>
          <p:cNvSpPr>
            <a:spLocks noGrp="1"/>
          </p:cNvSpPr>
          <p:nvPr>
            <p:ph type="dt" sz="half" idx="10"/>
          </p:nvPr>
        </p:nvSpPr>
        <p:spPr/>
        <p:txBody>
          <a:bodyPr/>
          <a:lstStyle/>
          <a:p>
            <a:fld id="{41568520-98F2-4519-AE16-70B8B82B4884}" type="datetime1">
              <a:rPr lang="en-US" smtClean="0"/>
              <a:t>17/06/2025</a:t>
            </a:fld>
            <a:endParaRPr lang="en-US"/>
          </a:p>
        </p:txBody>
      </p:sp>
      <p:sp>
        <p:nvSpPr>
          <p:cNvPr id="6" name="Footer Placeholder 5">
            <a:extLst>
              <a:ext uri="{FF2B5EF4-FFF2-40B4-BE49-F238E27FC236}">
                <a16:creationId xmlns:a16="http://schemas.microsoft.com/office/drawing/2014/main" id="{E7A373CE-931D-606B-4687-2AB92D895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F3212-6354-AE93-1C3D-72F1F315D2A5}"/>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1655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3FAF-21A3-6AB6-E949-F37E55FC1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9C349-A03B-968F-C793-08EE6016D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ECF08-0150-7E9E-B65D-B8665D15F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1EB945-D6D6-D0CA-43B9-C61111711A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C1E26-B7D3-ACD6-DE9C-C7EAE5F391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C34A3F-91D9-E2EA-7BDD-C759480CEB41}"/>
              </a:ext>
            </a:extLst>
          </p:cNvPr>
          <p:cNvSpPr>
            <a:spLocks noGrp="1"/>
          </p:cNvSpPr>
          <p:nvPr>
            <p:ph type="dt" sz="half" idx="10"/>
          </p:nvPr>
        </p:nvSpPr>
        <p:spPr/>
        <p:txBody>
          <a:bodyPr/>
          <a:lstStyle/>
          <a:p>
            <a:fld id="{E9AAE4E9-89EB-4FE4-9ED1-3962F96D1860}" type="datetime1">
              <a:rPr lang="en-US" smtClean="0"/>
              <a:t>17/06/2025</a:t>
            </a:fld>
            <a:endParaRPr lang="en-US"/>
          </a:p>
        </p:txBody>
      </p:sp>
      <p:sp>
        <p:nvSpPr>
          <p:cNvPr id="8" name="Footer Placeholder 7">
            <a:extLst>
              <a:ext uri="{FF2B5EF4-FFF2-40B4-BE49-F238E27FC236}">
                <a16:creationId xmlns:a16="http://schemas.microsoft.com/office/drawing/2014/main" id="{7B7BD07F-85C3-1B0A-6421-A9AC0F614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8D0DAA-A95F-A586-F07A-77CD60215489}"/>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70235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B929-448B-6681-5673-BC3FBC67A2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5FACE-B4F7-2FDF-7126-ACA17ECC0669}"/>
              </a:ext>
            </a:extLst>
          </p:cNvPr>
          <p:cNvSpPr>
            <a:spLocks noGrp="1"/>
          </p:cNvSpPr>
          <p:nvPr>
            <p:ph type="dt" sz="half" idx="10"/>
          </p:nvPr>
        </p:nvSpPr>
        <p:spPr/>
        <p:txBody>
          <a:bodyPr/>
          <a:lstStyle/>
          <a:p>
            <a:fld id="{CB53DF58-0D72-45AE-A865-01C4B439D8DE}" type="datetime1">
              <a:rPr lang="en-US" smtClean="0"/>
              <a:t>17/06/2025</a:t>
            </a:fld>
            <a:endParaRPr lang="en-US"/>
          </a:p>
        </p:txBody>
      </p:sp>
      <p:sp>
        <p:nvSpPr>
          <p:cNvPr id="4" name="Footer Placeholder 3">
            <a:extLst>
              <a:ext uri="{FF2B5EF4-FFF2-40B4-BE49-F238E27FC236}">
                <a16:creationId xmlns:a16="http://schemas.microsoft.com/office/drawing/2014/main" id="{D431F76F-2EF8-7E5F-A5E3-266DABE9E4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F3F1D-CE91-B2A1-8618-817867648EC0}"/>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44981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175B0-ADC1-F831-31BA-240F37008C19}"/>
              </a:ext>
            </a:extLst>
          </p:cNvPr>
          <p:cNvSpPr>
            <a:spLocks noGrp="1"/>
          </p:cNvSpPr>
          <p:nvPr>
            <p:ph type="dt" sz="half" idx="10"/>
          </p:nvPr>
        </p:nvSpPr>
        <p:spPr/>
        <p:txBody>
          <a:bodyPr/>
          <a:lstStyle/>
          <a:p>
            <a:fld id="{E6440EA5-971E-4EF6-845F-A53377E5A667}" type="datetime1">
              <a:rPr lang="en-US" smtClean="0"/>
              <a:t>17/06/2025</a:t>
            </a:fld>
            <a:endParaRPr lang="en-US"/>
          </a:p>
        </p:txBody>
      </p:sp>
      <p:sp>
        <p:nvSpPr>
          <p:cNvPr id="3" name="Footer Placeholder 2">
            <a:extLst>
              <a:ext uri="{FF2B5EF4-FFF2-40B4-BE49-F238E27FC236}">
                <a16:creationId xmlns:a16="http://schemas.microsoft.com/office/drawing/2014/main" id="{B60C8944-0926-CA22-DFEB-2F6528B659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0A79B-5E0A-0C2A-85D4-BC894BCF145C}"/>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76322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496F-9B1C-7AE9-D849-8353484B2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8A4D9-7477-A371-56D5-6C8A06750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EF3924-3771-D188-4237-CAAB98CC5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2C2DA-F588-CAFC-E2BF-A48F1D64A220}"/>
              </a:ext>
            </a:extLst>
          </p:cNvPr>
          <p:cNvSpPr>
            <a:spLocks noGrp="1"/>
          </p:cNvSpPr>
          <p:nvPr>
            <p:ph type="dt" sz="half" idx="10"/>
          </p:nvPr>
        </p:nvSpPr>
        <p:spPr/>
        <p:txBody>
          <a:bodyPr/>
          <a:lstStyle/>
          <a:p>
            <a:fld id="{461DB7A6-8D39-4019-B4CF-7930404FC4FE}" type="datetime1">
              <a:rPr lang="en-US" smtClean="0"/>
              <a:t>17/06/2025</a:t>
            </a:fld>
            <a:endParaRPr lang="en-US"/>
          </a:p>
        </p:txBody>
      </p:sp>
      <p:sp>
        <p:nvSpPr>
          <p:cNvPr id="6" name="Footer Placeholder 5">
            <a:extLst>
              <a:ext uri="{FF2B5EF4-FFF2-40B4-BE49-F238E27FC236}">
                <a16:creationId xmlns:a16="http://schemas.microsoft.com/office/drawing/2014/main" id="{19692543-2BA5-363D-1524-6B29ACBC1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35B07-FBDA-9E5B-CA65-040AA1F561FF}"/>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58207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8353-BB80-A9C5-833C-885061FFD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86B748-629B-B795-A528-F830B1AE6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FB31E-4C30-50AD-BC24-215C66D0B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5C3E5-DD36-BBFC-0207-5C8B23C95A44}"/>
              </a:ext>
            </a:extLst>
          </p:cNvPr>
          <p:cNvSpPr>
            <a:spLocks noGrp="1"/>
          </p:cNvSpPr>
          <p:nvPr>
            <p:ph type="dt" sz="half" idx="10"/>
          </p:nvPr>
        </p:nvSpPr>
        <p:spPr/>
        <p:txBody>
          <a:bodyPr/>
          <a:lstStyle/>
          <a:p>
            <a:fld id="{59056307-1DD3-4CA4-ABE3-1C0DEC1C2445}" type="datetime1">
              <a:rPr lang="en-US" smtClean="0"/>
              <a:t>17/06/2025</a:t>
            </a:fld>
            <a:endParaRPr lang="en-US"/>
          </a:p>
        </p:txBody>
      </p:sp>
      <p:sp>
        <p:nvSpPr>
          <p:cNvPr id="6" name="Footer Placeholder 5">
            <a:extLst>
              <a:ext uri="{FF2B5EF4-FFF2-40B4-BE49-F238E27FC236}">
                <a16:creationId xmlns:a16="http://schemas.microsoft.com/office/drawing/2014/main" id="{8E754E24-FA93-682B-5E8A-BBCED84C4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9A493-4E2C-5E7C-197F-FDBF40C7258D}"/>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06592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2EE19-7973-F628-33AB-76D4967A5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1FDB0-CD90-C462-ADD7-E9D34F3E8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DB7CD-B531-C579-799D-B643D8071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1D14C4-D2DC-49F9-ABA8-093701BC8322}" type="datetime1">
              <a:rPr lang="en-US" smtClean="0"/>
              <a:t>17/06/2025</a:t>
            </a:fld>
            <a:endParaRPr lang="en-US"/>
          </a:p>
        </p:txBody>
      </p:sp>
      <p:sp>
        <p:nvSpPr>
          <p:cNvPr id="5" name="Footer Placeholder 4">
            <a:extLst>
              <a:ext uri="{FF2B5EF4-FFF2-40B4-BE49-F238E27FC236}">
                <a16:creationId xmlns:a16="http://schemas.microsoft.com/office/drawing/2014/main" id="{D94D66F9-7EB7-718A-F990-A2CF4E141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6BF93B-3329-DA63-7964-F886C246B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9D4975-D9DB-458B-8863-3206EBA360EF}" type="slidenum">
              <a:rPr lang="en-US" smtClean="0"/>
              <a:t>‹#›</a:t>
            </a:fld>
            <a:endParaRPr lang="en-US"/>
          </a:p>
        </p:txBody>
      </p:sp>
    </p:spTree>
    <p:extLst>
      <p:ext uri="{BB962C8B-B14F-4D97-AF65-F5344CB8AC3E}">
        <p14:creationId xmlns:p14="http://schemas.microsoft.com/office/powerpoint/2010/main" val="3832380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3.jpe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3.jpe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3.jpe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3.jpe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3.jpe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3.jpeg"/><Relationship Id="rId18" Type="http://schemas.microsoft.com/office/2007/relationships/diagramDrawing" Target="../diagrams/drawing30.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17" Type="http://schemas.openxmlformats.org/officeDocument/2006/relationships/diagramColors" Target="../diagrams/colors30.xml"/><Relationship Id="rId2" Type="http://schemas.openxmlformats.org/officeDocument/2006/relationships/notesSlide" Target="../notesSlides/notesSlide14.xml"/><Relationship Id="rId16" Type="http://schemas.openxmlformats.org/officeDocument/2006/relationships/diagramQuickStyle" Target="../diagrams/quickStyle30.xml"/><Relationship Id="rId1" Type="http://schemas.openxmlformats.org/officeDocument/2006/relationships/slideLayout" Target="../slideLayouts/slideLayout1.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Layout" Target="../diagrams/layout30.xml"/><Relationship Id="rId10" Type="http://schemas.openxmlformats.org/officeDocument/2006/relationships/diagramQuickStyle" Target="../diagrams/quickStyle29.xml"/><Relationship Id="rId19" Type="http://schemas.openxmlformats.org/officeDocument/2006/relationships/image" Target="../media/image6.jpeg"/><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Data" Target="../diagrams/data3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3.jpe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image" Target="../media/image3.jpeg"/><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6.xml"/><Relationship Id="rId13" Type="http://schemas.openxmlformats.org/officeDocument/2006/relationships/image" Target="../media/image3.jpeg"/><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 Id="rId1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5.tiff"/><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4.tiff"/></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3.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3.jpeg"/><Relationship Id="rId18" Type="http://schemas.microsoft.com/office/2007/relationships/diagramDrawing" Target="../diagrams/drawing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openxmlformats.org/officeDocument/2006/relationships/diagramColors" Target="../diagrams/colors15.xml"/><Relationship Id="rId2" Type="http://schemas.openxmlformats.org/officeDocument/2006/relationships/notesSlide" Target="../notesSlides/notesSlide7.xml"/><Relationship Id="rId16" Type="http://schemas.openxmlformats.org/officeDocument/2006/relationships/diagramQuickStyle" Target="../diagrams/quickStyle15.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Layout" Target="../diagrams/layout15.xml"/><Relationship Id="rId10" Type="http://schemas.openxmlformats.org/officeDocument/2006/relationships/diagramQuickStyle" Target="../diagrams/quickStyle14.xml"/><Relationship Id="rId19" Type="http://schemas.openxmlformats.org/officeDocument/2006/relationships/image" Target="../media/image6.jpeg"/><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Data" Target="../diagrams/data1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3.jpe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all building with a light on top">
            <a:extLst>
              <a:ext uri="{FF2B5EF4-FFF2-40B4-BE49-F238E27FC236}">
                <a16:creationId xmlns:a16="http://schemas.microsoft.com/office/drawing/2014/main" id="{F4870B2C-1235-F835-B2B6-12E0CD1CD42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ABA744-0C77-7AFE-52B1-8B1FA1580D30}"/>
              </a:ext>
            </a:extLst>
          </p:cNvPr>
          <p:cNvSpPr>
            <a:spLocks noGrp="1"/>
          </p:cNvSpPr>
          <p:nvPr>
            <p:ph type="ctrTitle"/>
          </p:nvPr>
        </p:nvSpPr>
        <p:spPr>
          <a:xfrm>
            <a:off x="5766599" y="1309603"/>
            <a:ext cx="6018058" cy="1979022"/>
          </a:xfrm>
        </p:spPr>
        <p:txBody>
          <a:bodyPr>
            <a:normAutofit fontScale="90000"/>
          </a:bodyPr>
          <a:lstStyle/>
          <a:p>
            <a:pPr rtl="1"/>
            <a:r>
              <a:rPr lang="ar-KW" b="1" dirty="0">
                <a:solidFill>
                  <a:srgbClr val="CC9900"/>
                </a:solidFill>
                <a:latin typeface="Diwan Muna" panose="00000400000000000000" pitchFamily="2" charset="-78"/>
                <a:cs typeface="Diwan Muna" panose="00000400000000000000" pitchFamily="2" charset="-78"/>
              </a:rPr>
              <a:t>إطلاق الجزء الثاني</a:t>
            </a:r>
            <a:br>
              <a:rPr lang="ar-KW" b="1" dirty="0">
                <a:solidFill>
                  <a:srgbClr val="CC9900"/>
                </a:solidFill>
                <a:latin typeface="Diwan Muna" panose="00000400000000000000" pitchFamily="2" charset="-78"/>
                <a:cs typeface="Diwan Muna" panose="00000400000000000000" pitchFamily="2" charset="-78"/>
              </a:rPr>
            </a:br>
            <a:r>
              <a:rPr lang="ar-KW" b="1" dirty="0">
                <a:solidFill>
                  <a:srgbClr val="CC9900"/>
                </a:solidFill>
                <a:latin typeface="Diwan Muna" panose="00000400000000000000" pitchFamily="2" charset="-78"/>
                <a:cs typeface="Diwan Muna" panose="00000400000000000000" pitchFamily="2" charset="-78"/>
              </a:rPr>
              <a:t>من المرحلة الثالثة</a:t>
            </a:r>
            <a:br>
              <a:rPr lang="ar-KW" b="1" dirty="0">
                <a:solidFill>
                  <a:srgbClr val="CC9900"/>
                </a:solidFill>
                <a:latin typeface="Diwan Muna" panose="00000400000000000000" pitchFamily="2" charset="-78"/>
                <a:cs typeface="Diwan Muna" panose="00000400000000000000" pitchFamily="2" charset="-78"/>
              </a:rPr>
            </a:br>
            <a:r>
              <a:rPr lang="ar-KW" b="1" dirty="0">
                <a:solidFill>
                  <a:srgbClr val="CC9900"/>
                </a:solidFill>
                <a:latin typeface="Diwan Muna" panose="00000400000000000000" pitchFamily="2" charset="-78"/>
                <a:cs typeface="Diwan Muna" panose="00000400000000000000" pitchFamily="2" charset="-78"/>
              </a:rPr>
              <a:t>من برنامج تطوير منظومة سوق المال</a:t>
            </a:r>
            <a:endParaRPr lang="en-US" b="1" dirty="0">
              <a:solidFill>
                <a:srgbClr val="CC9900"/>
              </a:solidFill>
              <a:latin typeface="Diwan Muna" panose="00000400000000000000" pitchFamily="2" charset="-78"/>
              <a:cs typeface="Diwan Muna" panose="00000400000000000000" pitchFamily="2" charset="-78"/>
            </a:endParaRPr>
          </a:p>
        </p:txBody>
      </p:sp>
      <p:sp>
        <p:nvSpPr>
          <p:cNvPr id="3" name="Subtitle 2">
            <a:extLst>
              <a:ext uri="{FF2B5EF4-FFF2-40B4-BE49-F238E27FC236}">
                <a16:creationId xmlns:a16="http://schemas.microsoft.com/office/drawing/2014/main" id="{8F070DC3-4B38-D532-51CB-BE2509673FF8}"/>
              </a:ext>
            </a:extLst>
          </p:cNvPr>
          <p:cNvSpPr>
            <a:spLocks noGrp="1"/>
          </p:cNvSpPr>
          <p:nvPr>
            <p:ph type="subTitle" idx="1"/>
          </p:nvPr>
        </p:nvSpPr>
        <p:spPr>
          <a:xfrm>
            <a:off x="5832566" y="2769326"/>
            <a:ext cx="4835434" cy="1489165"/>
          </a:xfrm>
        </p:spPr>
        <p:txBody>
          <a:bodyPr>
            <a:normAutofit fontScale="62500" lnSpcReduction="20000"/>
          </a:bodyPr>
          <a:lstStyle/>
          <a:p>
            <a:endParaRPr lang="ar-KW" b="1" dirty="0">
              <a:solidFill>
                <a:schemeClr val="bg1"/>
              </a:solidFill>
              <a:latin typeface="Calibri" panose="020F0502020204030204" pitchFamily="34" charset="0"/>
              <a:ea typeface="Calibri" panose="020F0502020204030204" pitchFamily="34" charset="0"/>
              <a:cs typeface="mohammad bold art 1" pitchFamily="2" charset="-78"/>
            </a:endParaRPr>
          </a:p>
          <a:p>
            <a:endParaRPr lang="ar-KW" b="1" dirty="0">
              <a:solidFill>
                <a:schemeClr val="bg1"/>
              </a:solidFill>
              <a:latin typeface="Calibri" panose="020F0502020204030204" pitchFamily="34" charset="0"/>
              <a:ea typeface="Calibri" panose="020F0502020204030204" pitchFamily="34" charset="0"/>
              <a:cs typeface="mohammad bold art 1" pitchFamily="2" charset="-78"/>
            </a:endParaRPr>
          </a:p>
          <a:p>
            <a:endParaRPr lang="ar-KW" b="1" dirty="0">
              <a:solidFill>
                <a:schemeClr val="bg1"/>
              </a:solidFill>
              <a:latin typeface="Calibri" panose="020F0502020204030204" pitchFamily="34" charset="0"/>
              <a:ea typeface="Calibri" panose="020F0502020204030204" pitchFamily="34" charset="0"/>
              <a:cs typeface="mohammad bold art 1" pitchFamily="2" charset="-78"/>
            </a:endParaRPr>
          </a:p>
          <a:p>
            <a:endParaRPr lang="ar-KW" b="1" dirty="0">
              <a:solidFill>
                <a:schemeClr val="bg1"/>
              </a:solidFill>
              <a:latin typeface="Calibri" panose="020F0502020204030204" pitchFamily="34" charset="0"/>
              <a:ea typeface="Calibri" panose="020F0502020204030204" pitchFamily="34" charset="0"/>
              <a:cs typeface="mohammad bold art 1" pitchFamily="2" charset="-78"/>
            </a:endParaRPr>
          </a:p>
          <a:p>
            <a:r>
              <a:rPr lang="ar-KW" b="1" dirty="0">
                <a:solidFill>
                  <a:schemeClr val="bg1"/>
                </a:solidFill>
                <a:latin typeface="Calibri" panose="020F0502020204030204" pitchFamily="34" charset="0"/>
                <a:ea typeface="Calibri" panose="020F0502020204030204" pitchFamily="34" charset="0"/>
                <a:cs typeface="mohammad bold art 1" pitchFamily="2" charset="-78"/>
              </a:rPr>
              <a:t> </a:t>
            </a:r>
            <a:endParaRPr lang="en-US" b="1" dirty="0">
              <a:solidFill>
                <a:schemeClr val="bg1"/>
              </a:solidFill>
              <a:latin typeface="Calibri" panose="020F0502020204030204" pitchFamily="34" charset="0"/>
              <a:ea typeface="Calibri" panose="020F0502020204030204" pitchFamily="34" charset="0"/>
              <a:cs typeface="mohammad bold art 1" pitchFamily="2" charset="-78"/>
            </a:endParaRPr>
          </a:p>
          <a:p>
            <a:endParaRPr lang="en-US" b="1" dirty="0">
              <a:solidFill>
                <a:schemeClr val="bg1"/>
              </a:solidFill>
              <a:latin typeface="Calibri" panose="020F0502020204030204" pitchFamily="34" charset="0"/>
              <a:ea typeface="Calibri" panose="020F0502020204030204" pitchFamily="34" charset="0"/>
              <a:cs typeface="mohammad bold art 1" pitchFamily="2" charset="-78"/>
            </a:endParaRPr>
          </a:p>
        </p:txBody>
      </p:sp>
      <p:pic>
        <p:nvPicPr>
          <p:cNvPr id="4" name="Picture 3">
            <a:extLst>
              <a:ext uri="{FF2B5EF4-FFF2-40B4-BE49-F238E27FC236}">
                <a16:creationId xmlns:a16="http://schemas.microsoft.com/office/drawing/2014/main" id="{D79858BB-0AD1-21AB-424A-3D74D0F5DD6D}"/>
              </a:ext>
            </a:extLst>
          </p:cNvPr>
          <p:cNvPicPr>
            <a:picLocks noChangeAspect="1"/>
          </p:cNvPicPr>
          <p:nvPr/>
        </p:nvPicPr>
        <p:blipFill>
          <a:blip r:embed="rId3"/>
          <a:stretch>
            <a:fillRect/>
          </a:stretch>
        </p:blipFill>
        <p:spPr>
          <a:xfrm>
            <a:off x="5705231" y="3717494"/>
            <a:ext cx="3066262" cy="1195995"/>
          </a:xfrm>
          <a:prstGeom prst="rect">
            <a:avLst/>
          </a:prstGeom>
        </p:spPr>
      </p:pic>
    </p:spTree>
    <p:extLst>
      <p:ext uri="{BB962C8B-B14F-4D97-AF65-F5344CB8AC3E}">
        <p14:creationId xmlns:p14="http://schemas.microsoft.com/office/powerpoint/2010/main" val="339808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FBCB-6326-CB69-FF29-43E92B9BCC96}"/>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778F447C-638D-2063-6250-F363FBEC75DC}"/>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E2E132FB-D20D-6288-1568-03F495E4B7A3}"/>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C642C9DA-5337-D54B-B017-09EB60BE2862}"/>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A909AD40-3080-02A2-B64A-87171583C70B}"/>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F3A788B0-8E85-A609-4177-A5F85EA40760}"/>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E5C13056-DD22-0575-624C-880740EF0844}"/>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25900DE0-ECFA-6824-9C4C-1F2C6E51C448}"/>
              </a:ext>
            </a:extLst>
          </p:cNvPr>
          <p:cNvSpPr/>
          <p:nvPr/>
        </p:nvSpPr>
        <p:spPr>
          <a:xfrm>
            <a:off x="4516461" y="2293855"/>
            <a:ext cx="3081293" cy="646331"/>
          </a:xfrm>
          <a:prstGeom prst="rect">
            <a:avLst/>
          </a:prstGeom>
        </p:spPr>
        <p:txBody>
          <a:bodyPr wrap="none">
            <a:spAutoFit/>
          </a:bodyPr>
          <a:lstStyle/>
          <a:p>
            <a:pPr lvl="0" algn="ctr" rtl="1" fontAlgn="base">
              <a:spcBef>
                <a:spcPct val="0"/>
              </a:spcBef>
              <a:spcAft>
                <a:spcPts val="600"/>
              </a:spcAft>
            </a:pPr>
            <a:r>
              <a:rPr lang="ar-KW" sz="3600" b="1" dirty="0">
                <a:solidFill>
                  <a:schemeClr val="accent1">
                    <a:lumMod val="50000"/>
                  </a:schemeClr>
                </a:solidFill>
                <a:latin typeface="Calibri" pitchFamily="34" charset="0"/>
                <a:cs typeface="mohammad bold art 1" pitchFamily="2" charset="-78"/>
              </a:rPr>
              <a:t>أعـــضاء </a:t>
            </a:r>
            <a:r>
              <a:rPr lang="ar-KW" sz="3600" b="1" dirty="0" err="1">
                <a:solidFill>
                  <a:schemeClr val="accent1">
                    <a:lumMod val="50000"/>
                  </a:schemeClr>
                </a:solidFill>
                <a:latin typeface="Calibri" pitchFamily="34" charset="0"/>
                <a:cs typeface="mohammad bold art 1" pitchFamily="2" charset="-78"/>
              </a:rPr>
              <a:t>التقـــاص</a:t>
            </a:r>
            <a:endParaRPr lang="ar-KW" sz="3600" b="1" dirty="0">
              <a:solidFill>
                <a:schemeClr val="accent1">
                  <a:lumMod val="50000"/>
                </a:schemeClr>
              </a:solidFill>
              <a:latin typeface="Calibri" pitchFamily="34" charset="0"/>
              <a:cs typeface="mohammad bold art 1" pitchFamily="2" charset="-78"/>
            </a:endParaRPr>
          </a:p>
        </p:txBody>
      </p:sp>
      <p:sp>
        <p:nvSpPr>
          <p:cNvPr id="13" name="Slide Number Placeholder 12">
            <a:extLst>
              <a:ext uri="{FF2B5EF4-FFF2-40B4-BE49-F238E27FC236}">
                <a16:creationId xmlns:a16="http://schemas.microsoft.com/office/drawing/2014/main" id="{A29A8E6E-4E7C-A5A1-9893-AD238D3FBC77}"/>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8</a:t>
            </a:r>
          </a:p>
        </p:txBody>
      </p:sp>
    </p:spTree>
    <p:extLst>
      <p:ext uri="{BB962C8B-B14F-4D97-AF65-F5344CB8AC3E}">
        <p14:creationId xmlns:p14="http://schemas.microsoft.com/office/powerpoint/2010/main" val="128336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C931-ABEA-C851-8CBC-8153831C6090}"/>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042ABC2-B6FB-6919-A66D-51D27DF6C169}"/>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BB05370-54D0-DEA7-E5AC-63C8DA15A8A5}"/>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B5CDEC82-F482-B42F-6D27-F201A514C9E6}"/>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3F948CF5-823E-41D1-FCB1-B9E67AB3C420}"/>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56E07965-4259-5061-A345-1BBE5FFBC26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01DA5A68-2713-08D2-7BD1-FCBF8A1A3B04}"/>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CDB1EA4D-0402-F5E0-0332-6BFA0897B29E}"/>
              </a:ext>
            </a:extLst>
          </p:cNvPr>
          <p:cNvSpPr/>
          <p:nvPr/>
        </p:nvSpPr>
        <p:spPr>
          <a:xfrm>
            <a:off x="7653046" y="231371"/>
            <a:ext cx="3836308"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عضو </a:t>
            </a:r>
            <a:r>
              <a:rPr lang="ar-KW" sz="2600" b="1" dirty="0" err="1">
                <a:solidFill>
                  <a:schemeClr val="accent1">
                    <a:lumMod val="50000"/>
                  </a:schemeClr>
                </a:solidFill>
                <a:latin typeface="Calibri" pitchFamily="34" charset="0"/>
                <a:cs typeface="mohammad bold art 1" pitchFamily="2" charset="-78"/>
              </a:rPr>
              <a:t>التقاص</a:t>
            </a:r>
            <a:r>
              <a:rPr lang="ar-KW" sz="2600" b="1" dirty="0">
                <a:solidFill>
                  <a:schemeClr val="accent1">
                    <a:lumMod val="50000"/>
                  </a:schemeClr>
                </a:solidFill>
                <a:latin typeface="Calibri" pitchFamily="34" charset="0"/>
                <a:cs typeface="mohammad bold art 1" pitchFamily="2" charset="-78"/>
              </a:rPr>
              <a:t> - فئات العضوية</a:t>
            </a:r>
          </a:p>
        </p:txBody>
      </p:sp>
      <p:sp>
        <p:nvSpPr>
          <p:cNvPr id="13" name="Slide Number Placeholder 12">
            <a:extLst>
              <a:ext uri="{FF2B5EF4-FFF2-40B4-BE49-F238E27FC236}">
                <a16:creationId xmlns:a16="http://schemas.microsoft.com/office/drawing/2014/main" id="{92E555F8-87C0-F2FB-E468-665B3D6C49D6}"/>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9</a:t>
            </a:r>
          </a:p>
        </p:txBody>
      </p:sp>
      <p:sp>
        <p:nvSpPr>
          <p:cNvPr id="12" name="Text Placeholder 1">
            <a:extLst>
              <a:ext uri="{FF2B5EF4-FFF2-40B4-BE49-F238E27FC236}">
                <a16:creationId xmlns:a16="http://schemas.microsoft.com/office/drawing/2014/main" id="{B1BBF847-6683-65FB-EB01-20A7F5054A24}"/>
              </a:ext>
            </a:extLst>
          </p:cNvPr>
          <p:cNvSpPr txBox="1">
            <a:spLocks/>
          </p:cNvSpPr>
          <p:nvPr/>
        </p:nvSpPr>
        <p:spPr>
          <a:xfrm>
            <a:off x="613087" y="1011031"/>
            <a:ext cx="10953939" cy="4772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spcBef>
                <a:spcPts val="600"/>
              </a:spcBef>
              <a:spcAft>
                <a:spcPts val="600"/>
              </a:spcAft>
              <a:buFont typeface="Arial" panose="020B0604020202020204" pitchFamily="34" charset="0"/>
              <a:buNone/>
            </a:pPr>
            <a:r>
              <a:rPr lang="ar-SA" sz="2000" dirty="0">
                <a:cs typeface="mohammad bold art 1" pitchFamily="2" charset="-78"/>
              </a:rPr>
              <a:t>ويقصد به شخص مرخص له لدى الهيئة يكون عضواً لدى الشركة الكويتية </a:t>
            </a:r>
            <a:r>
              <a:rPr lang="ar-SA" sz="2000" dirty="0" err="1">
                <a:cs typeface="mohammad bold art 1" pitchFamily="2" charset="-78"/>
              </a:rPr>
              <a:t>للتقاص</a:t>
            </a:r>
            <a:r>
              <a:rPr lang="ar-SA" sz="2000" dirty="0">
                <a:cs typeface="mohammad bold art 1" pitchFamily="2" charset="-78"/>
              </a:rPr>
              <a:t> بعد استيفاء الشروط والمتطلبات المقررة للعضوية، ويكون مسؤولاً عن الوفاء بالتزاماته المالية والأوراق المالية لحساب التداول الخاص </a:t>
            </a:r>
            <a:endParaRPr lang="ar-KW" sz="2000" dirty="0">
              <a:cs typeface="mohammad bold art 1" pitchFamily="2" charset="-78"/>
            </a:endParaRPr>
          </a:p>
          <a:p>
            <a:pPr marL="0" indent="0" algn="just" rtl="1">
              <a:lnSpc>
                <a:spcPct val="150000"/>
              </a:lnSpc>
              <a:spcBef>
                <a:spcPts val="600"/>
              </a:spcBef>
              <a:spcAft>
                <a:spcPts val="600"/>
              </a:spcAft>
              <a:buFont typeface="Arial" panose="020B0604020202020204" pitchFamily="34" charset="0"/>
              <a:buNone/>
            </a:pPr>
            <a:endParaRPr lang="ar-SA" sz="2400" dirty="0">
              <a:cs typeface="mohammad bold art 1" pitchFamily="2" charset="-78"/>
            </a:endParaRPr>
          </a:p>
          <a:p>
            <a:pPr marL="342900" indent="-342900" algn="just" rtl="1">
              <a:lnSpc>
                <a:spcPct val="100000"/>
              </a:lnSpc>
              <a:spcBef>
                <a:spcPts val="0"/>
              </a:spcBef>
              <a:buFont typeface="+mj-lt"/>
              <a:buAutoNum type="arabicParenR"/>
            </a:pPr>
            <a:r>
              <a:rPr lang="ar-SA" sz="2000" b="1" dirty="0">
                <a:solidFill>
                  <a:srgbClr val="CC9900"/>
                </a:solidFill>
                <a:cs typeface="mohammad bold art 1" pitchFamily="2" charset="-78"/>
              </a:rPr>
              <a:t>الوسيط المؤهل</a:t>
            </a:r>
          </a:p>
          <a:p>
            <a:pPr marL="514350" lvl="1" indent="-342900" algn="just" rtl="1">
              <a:lnSpc>
                <a:spcPct val="100000"/>
              </a:lnSpc>
              <a:spcBef>
                <a:spcPts val="0"/>
              </a:spcBef>
              <a:spcAft>
                <a:spcPts val="600"/>
              </a:spcAft>
              <a:buFont typeface="System Font Regular"/>
              <a:buChar char="●"/>
            </a:pPr>
            <a:r>
              <a:rPr lang="ar-KW" sz="2000" dirty="0">
                <a:latin typeface="Times New Roman" panose="02020603050405020304" pitchFamily="18" charset="0"/>
                <a:cs typeface="mohammad bold art 1" pitchFamily="2" charset="-78"/>
              </a:rPr>
              <a:t>ويقصد به شخص مرخص له من الهيئة لمزاولة نشاط وسيط أوراق مالية مؤهل مسجل في بورصة الأوراق المالية، ويقوم باستقبال أوامر البيع والشراء وتنفيذها حسب تعليمات العميل واستلام وايداع أموال واصول العملاء لدى أطراف مرخصة من جهات رقابية في دولة الكويت ويكون وفقاً لهذه القواعد متمتعاً بالصلاحيات التالية عند حصوله على عضوية </a:t>
            </a:r>
            <a:r>
              <a:rPr lang="ar-KW" sz="2000" dirty="0" err="1">
                <a:latin typeface="Times New Roman" panose="02020603050405020304" pitchFamily="18" charset="0"/>
                <a:cs typeface="mohammad bold art 1" pitchFamily="2" charset="-78"/>
              </a:rPr>
              <a:t>التقاص</a:t>
            </a:r>
            <a:r>
              <a:rPr lang="ar-KW" sz="2000" dirty="0">
                <a:latin typeface="Times New Roman" panose="02020603050405020304" pitchFamily="18" charset="0"/>
                <a:cs typeface="mohammad bold art 1" pitchFamily="2" charset="-78"/>
              </a:rPr>
              <a:t>: </a:t>
            </a:r>
          </a:p>
          <a:p>
            <a:pPr marL="857250" lvl="2" indent="-342900" algn="just" rtl="1">
              <a:lnSpc>
                <a:spcPct val="100000"/>
              </a:lnSpc>
              <a:spcBef>
                <a:spcPts val="0"/>
              </a:spcBef>
              <a:buFont typeface="Courier New" panose="02070309020205020404" pitchFamily="49" charset="0"/>
              <a:buChar char="o"/>
            </a:pPr>
            <a:r>
              <a:rPr lang="ar-KW" dirty="0">
                <a:solidFill>
                  <a:schemeClr val="tx2"/>
                </a:solidFill>
                <a:latin typeface="Times New Roman" panose="02020603050405020304" pitchFamily="18" charset="0"/>
                <a:cs typeface="mohammad bold art 1" pitchFamily="2" charset="-78"/>
              </a:rPr>
              <a:t>فتح حسابات للمتداولين وحفظها لدى الشركة الكويتية للإيداع المركزي. </a:t>
            </a:r>
          </a:p>
          <a:p>
            <a:pPr marL="857250" lvl="2" indent="-342900" algn="just" rtl="1">
              <a:lnSpc>
                <a:spcPct val="100000"/>
              </a:lnSpc>
              <a:spcBef>
                <a:spcPts val="0"/>
              </a:spcBef>
              <a:buFont typeface="Courier New" panose="02070309020205020404" pitchFamily="49" charset="0"/>
              <a:buChar char="o"/>
            </a:pPr>
            <a:r>
              <a:rPr lang="ar-KW" dirty="0">
                <a:solidFill>
                  <a:schemeClr val="tx2"/>
                </a:solidFill>
                <a:latin typeface="Times New Roman" panose="02020603050405020304" pitchFamily="18" charset="0"/>
                <a:cs typeface="mohammad bold art 1" pitchFamily="2" charset="-78"/>
              </a:rPr>
              <a:t>استلام أموال وأصول المتداول في الحساب المجمع المخصص للوسيط المؤهل لصالح المتداول لدى أطراف مرخصة من قبل جهات رقابية في الكويت.  </a:t>
            </a:r>
          </a:p>
          <a:p>
            <a:pPr marL="857250" lvl="2" indent="-342900" algn="just" rtl="1">
              <a:lnSpc>
                <a:spcPct val="100000"/>
              </a:lnSpc>
              <a:spcBef>
                <a:spcPts val="0"/>
              </a:spcBef>
              <a:spcAft>
                <a:spcPts val="600"/>
              </a:spcAft>
              <a:buFont typeface="Courier New" panose="02070309020205020404" pitchFamily="49" charset="0"/>
              <a:buChar char="o"/>
            </a:pPr>
            <a:r>
              <a:rPr lang="ar-KW" dirty="0">
                <a:solidFill>
                  <a:schemeClr val="tx2"/>
                </a:solidFill>
                <a:latin typeface="Times New Roman" panose="02020603050405020304" pitchFamily="18" charset="0"/>
                <a:cs typeface="mohammad bold art 1" pitchFamily="2" charset="-78"/>
              </a:rPr>
              <a:t>تنفيذ تعليمات المتداول في استخدام أصوله وأمواله المتوفرة من إدارة حساباته.</a:t>
            </a:r>
            <a:endParaRPr lang="ar-SA" dirty="0">
              <a:solidFill>
                <a:schemeClr val="tx2"/>
              </a:solidFill>
              <a:latin typeface="Times New Roman" panose="02020603050405020304" pitchFamily="18" charset="0"/>
              <a:cs typeface="mohammad bold art 1" pitchFamily="2" charset="-78"/>
            </a:endParaRPr>
          </a:p>
        </p:txBody>
      </p:sp>
      <p:pic>
        <p:nvPicPr>
          <p:cNvPr id="4" name="Picture 3" descr="A close up of a sign&#10;&#10;AI-generated content may be incorrect.">
            <a:extLst>
              <a:ext uri="{FF2B5EF4-FFF2-40B4-BE49-F238E27FC236}">
                <a16:creationId xmlns:a16="http://schemas.microsoft.com/office/drawing/2014/main" id="{F69519B1-79D5-E146-8EDD-33BB1A2962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62258"/>
            <a:ext cx="2240009" cy="415494"/>
          </a:xfrm>
          <a:prstGeom prst="rect">
            <a:avLst/>
          </a:prstGeom>
        </p:spPr>
      </p:pic>
      <p:pic>
        <p:nvPicPr>
          <p:cNvPr id="6" name="Picture 5" descr="A close up of a sign&#10;&#10;AI-generated content may be incorrect.">
            <a:extLst>
              <a:ext uri="{FF2B5EF4-FFF2-40B4-BE49-F238E27FC236}">
                <a16:creationId xmlns:a16="http://schemas.microsoft.com/office/drawing/2014/main" id="{DCE0E9E9-8BA3-39BE-5BD1-9EE551C81C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7" name="Group 6">
            <a:extLst>
              <a:ext uri="{FF2B5EF4-FFF2-40B4-BE49-F238E27FC236}">
                <a16:creationId xmlns:a16="http://schemas.microsoft.com/office/drawing/2014/main" id="{E7B3EBDE-F7F0-68F5-19A6-E9F4C06F0625}"/>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4FE8A5AA-0195-37AA-48EB-08D3A82D51B8}"/>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4" name="Oval 13">
              <a:extLst>
                <a:ext uri="{FF2B5EF4-FFF2-40B4-BE49-F238E27FC236}">
                  <a16:creationId xmlns:a16="http://schemas.microsoft.com/office/drawing/2014/main" id="{2C094233-8CBB-7A08-3C43-06ED122CA169}"/>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graphicFrame>
        <p:nvGraphicFramePr>
          <p:cNvPr id="16" name="Table 15">
            <a:extLst>
              <a:ext uri="{FF2B5EF4-FFF2-40B4-BE49-F238E27FC236}">
                <a16:creationId xmlns:a16="http://schemas.microsoft.com/office/drawing/2014/main" id="{DAF8C43B-AB05-1C05-FE43-CA4A90580AE0}"/>
              </a:ext>
            </a:extLst>
          </p:cNvPr>
          <p:cNvGraphicFramePr>
            <a:graphicFrameLocks noGrp="1"/>
          </p:cNvGraphicFramePr>
          <p:nvPr>
            <p:extLst>
              <p:ext uri="{D42A27DB-BD31-4B8C-83A1-F6EECF244321}">
                <p14:modId xmlns:p14="http://schemas.microsoft.com/office/powerpoint/2010/main" val="634984496"/>
              </p:ext>
            </p:extLst>
          </p:nvPr>
        </p:nvGraphicFramePr>
        <p:xfrm>
          <a:off x="624974" y="2113998"/>
          <a:ext cx="10864380" cy="468777"/>
        </p:xfrm>
        <a:graphic>
          <a:graphicData uri="http://schemas.openxmlformats.org/drawingml/2006/table">
            <a:tbl>
              <a:tblPr firstRow="1" bandRow="1">
                <a:tableStyleId>{5C22544A-7EE6-4342-B048-85BDC9FD1C3A}</a:tableStyleId>
              </a:tblPr>
              <a:tblGrid>
                <a:gridCol w="10864380">
                  <a:extLst>
                    <a:ext uri="{9D8B030D-6E8A-4147-A177-3AD203B41FA5}">
                      <a16:colId xmlns:a16="http://schemas.microsoft.com/office/drawing/2014/main" val="2909034432"/>
                    </a:ext>
                  </a:extLst>
                </a:gridCol>
              </a:tblGrid>
              <a:tr h="4687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dirty="0">
                          <a:solidFill>
                            <a:schemeClr val="bg1"/>
                          </a:solidFill>
                          <a:cs typeface="mohammad bold art 1" pitchFamily="2" charset="-78"/>
                        </a:rPr>
                        <a:t>فئات العضوية:</a:t>
                      </a:r>
                    </a:p>
                  </a:txBody>
                  <a:tcPr anchor="ctr">
                    <a:solidFill>
                      <a:schemeClr val="accent1">
                        <a:lumMod val="50000"/>
                      </a:schemeClr>
                    </a:solidFill>
                  </a:tcPr>
                </a:tc>
                <a:extLst>
                  <a:ext uri="{0D108BD9-81ED-4DB2-BD59-A6C34878D82A}">
                    <a16:rowId xmlns:a16="http://schemas.microsoft.com/office/drawing/2014/main" val="1449165355"/>
                  </a:ext>
                </a:extLst>
              </a:tr>
            </a:tbl>
          </a:graphicData>
        </a:graphic>
      </p:graphicFrame>
    </p:spTree>
    <p:extLst>
      <p:ext uri="{BB962C8B-B14F-4D97-AF65-F5344CB8AC3E}">
        <p14:creationId xmlns:p14="http://schemas.microsoft.com/office/powerpoint/2010/main" val="262244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541E1-3D56-D8EB-3C4D-11722A6A79B3}"/>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A5DE0F7-A8DB-F29A-3A6E-A08B17EE6D69}"/>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0FC4D1B7-8759-1CA8-05F4-219EB84A4B7F}"/>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79B9866B-81CF-536E-156A-2DCA2E1D42DC}"/>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A9AC353-400B-1A80-85C4-21DF4FB75183}"/>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910ACD8C-E046-CD8B-B829-60A7EBF170AE}"/>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B8D56A4D-28B6-D7B4-CCEF-E570A1333546}"/>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102805C4-9268-56B7-0FCB-DB96A4F82BAE}"/>
              </a:ext>
            </a:extLst>
          </p:cNvPr>
          <p:cNvSpPr/>
          <p:nvPr/>
        </p:nvSpPr>
        <p:spPr>
          <a:xfrm>
            <a:off x="7653046" y="231371"/>
            <a:ext cx="3836308"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عضو </a:t>
            </a:r>
            <a:r>
              <a:rPr lang="ar-KW" sz="2600" b="1" dirty="0" err="1">
                <a:solidFill>
                  <a:schemeClr val="accent1">
                    <a:lumMod val="50000"/>
                  </a:schemeClr>
                </a:solidFill>
                <a:latin typeface="Calibri" pitchFamily="34" charset="0"/>
                <a:cs typeface="mohammad bold art 1" pitchFamily="2" charset="-78"/>
              </a:rPr>
              <a:t>التقاص</a:t>
            </a:r>
            <a:r>
              <a:rPr lang="ar-KW" sz="2600" b="1" dirty="0">
                <a:solidFill>
                  <a:schemeClr val="accent1">
                    <a:lumMod val="50000"/>
                  </a:schemeClr>
                </a:solidFill>
                <a:latin typeface="Calibri" pitchFamily="34" charset="0"/>
                <a:cs typeface="mohammad bold art 1" pitchFamily="2" charset="-78"/>
              </a:rPr>
              <a:t> - فئات العضوية</a:t>
            </a:r>
          </a:p>
        </p:txBody>
      </p:sp>
      <p:sp>
        <p:nvSpPr>
          <p:cNvPr id="13" name="Slide Number Placeholder 12">
            <a:extLst>
              <a:ext uri="{FF2B5EF4-FFF2-40B4-BE49-F238E27FC236}">
                <a16:creationId xmlns:a16="http://schemas.microsoft.com/office/drawing/2014/main" id="{FF45A2FC-8022-32EF-9BB0-34BA01452F17}"/>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9</a:t>
            </a:r>
          </a:p>
        </p:txBody>
      </p:sp>
      <p:sp>
        <p:nvSpPr>
          <p:cNvPr id="12" name="Text Placeholder 1">
            <a:extLst>
              <a:ext uri="{FF2B5EF4-FFF2-40B4-BE49-F238E27FC236}">
                <a16:creationId xmlns:a16="http://schemas.microsoft.com/office/drawing/2014/main" id="{7D680A05-BFB6-AD85-61C1-5C6FDBBCA13E}"/>
              </a:ext>
            </a:extLst>
          </p:cNvPr>
          <p:cNvSpPr txBox="1">
            <a:spLocks/>
          </p:cNvSpPr>
          <p:nvPr/>
        </p:nvSpPr>
        <p:spPr>
          <a:xfrm>
            <a:off x="735444" y="1780793"/>
            <a:ext cx="10786708" cy="282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rtl="1">
              <a:lnSpc>
                <a:spcPct val="150000"/>
              </a:lnSpc>
              <a:spcBef>
                <a:spcPts val="0"/>
              </a:spcBef>
              <a:spcAft>
                <a:spcPts val="600"/>
              </a:spcAft>
              <a:buFont typeface="+mj-lt"/>
              <a:buAutoNum type="arabicParenR" startAt="2"/>
            </a:pPr>
            <a:r>
              <a:rPr lang="ar-SA" sz="2000" b="1" dirty="0">
                <a:solidFill>
                  <a:srgbClr val="CC9900"/>
                </a:solidFill>
                <a:cs typeface="mohammad bold art 1" pitchFamily="2" charset="-78"/>
              </a:rPr>
              <a:t>الوسيط الغير مؤهل</a:t>
            </a:r>
          </a:p>
          <a:p>
            <a:pPr marL="800100" lvl="1" indent="-342900" algn="just" rtl="1">
              <a:lnSpc>
                <a:spcPct val="150000"/>
              </a:lnSpc>
              <a:spcBef>
                <a:spcPts val="0"/>
              </a:spcBef>
              <a:spcAft>
                <a:spcPts val="600"/>
              </a:spcAft>
              <a:buFont typeface="System Font Regular"/>
              <a:buChar char="●"/>
            </a:pPr>
            <a:r>
              <a:rPr lang="ar-KW" sz="2000" dirty="0">
                <a:latin typeface="Times New Roman" panose="02020603050405020304" pitchFamily="18" charset="0"/>
                <a:cs typeface="mohammad bold art 1" pitchFamily="2" charset="-78"/>
              </a:rPr>
              <a:t>ويقصد به شخص مرخص له من الهيئة لمزاولة نشاط وسيط أوراق مالية مسجل لدى بورصة الأوراق المالية، ويقوم باستلام وتمرير وتنفيذ الأوامر فيما يتعلق بالأوراق المالية نيابة عن المتداول، والتعامل بالأوراق المالية باسمه.</a:t>
            </a:r>
            <a:endParaRPr lang="ar-SA" sz="2000" dirty="0">
              <a:latin typeface="Times New Roman" panose="02020603050405020304" pitchFamily="18" charset="0"/>
              <a:cs typeface="mohammad bold art 1" pitchFamily="2" charset="-78"/>
            </a:endParaRPr>
          </a:p>
          <a:p>
            <a:pPr marL="342900" indent="-342900" algn="just" rtl="1">
              <a:lnSpc>
                <a:spcPct val="150000"/>
              </a:lnSpc>
              <a:spcBef>
                <a:spcPts val="0"/>
              </a:spcBef>
              <a:spcAft>
                <a:spcPts val="600"/>
              </a:spcAft>
              <a:buFont typeface="+mj-lt"/>
              <a:buAutoNum type="arabicParenR" startAt="2"/>
            </a:pPr>
            <a:r>
              <a:rPr lang="ar-SA" sz="2000" b="1" dirty="0">
                <a:solidFill>
                  <a:srgbClr val="CC9900"/>
                </a:solidFill>
                <a:cs typeface="mohammad bold art 1" pitchFamily="2" charset="-78"/>
              </a:rPr>
              <a:t>أمين الحفظ</a:t>
            </a:r>
            <a:endParaRPr lang="en-KW" sz="2000" dirty="0">
              <a:solidFill>
                <a:srgbClr val="CC9900"/>
              </a:solidFill>
              <a:cs typeface="mohammad bold art 1" pitchFamily="2" charset="-78"/>
            </a:endParaRPr>
          </a:p>
          <a:p>
            <a:pPr marL="800100" lvl="1" indent="-342900" algn="just" rtl="1">
              <a:lnSpc>
                <a:spcPct val="150000"/>
              </a:lnSpc>
              <a:spcBef>
                <a:spcPts val="0"/>
              </a:spcBef>
              <a:spcAft>
                <a:spcPts val="600"/>
              </a:spcAft>
              <a:buFont typeface="System Font Regular"/>
              <a:buChar char="●"/>
            </a:pPr>
            <a:r>
              <a:rPr lang="ar-KW" sz="2000" dirty="0">
                <a:solidFill>
                  <a:prstClr val="black"/>
                </a:solidFill>
                <a:latin typeface="Times New Roman" panose="02020603050405020304" pitchFamily="18" charset="0"/>
                <a:cs typeface="mohammad bold art 1" pitchFamily="2" charset="-78"/>
              </a:rPr>
              <a:t>ويقصد به شخص اعتباري مرخص له من قبل الهيئة لمزاولة حفظ اموال العملاء واصولهم بما في ذلك تلك المكونة لأنظمة الاستثمار الجماعي وفقا لأحكام القانون واللائحة التنفيذية.</a:t>
            </a:r>
            <a:endParaRPr lang="en-KW" sz="2000" dirty="0">
              <a:cs typeface="mohammad bold art 1" pitchFamily="2" charset="-78"/>
            </a:endParaRPr>
          </a:p>
        </p:txBody>
      </p:sp>
      <p:pic>
        <p:nvPicPr>
          <p:cNvPr id="4" name="Picture 3" descr="A close up of a sign&#10;&#10;AI-generated content may be incorrect.">
            <a:extLst>
              <a:ext uri="{FF2B5EF4-FFF2-40B4-BE49-F238E27FC236}">
                <a16:creationId xmlns:a16="http://schemas.microsoft.com/office/drawing/2014/main" id="{FA1B9EC5-D5E1-1E1A-C552-EF1A96A484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62258"/>
            <a:ext cx="2240009" cy="415494"/>
          </a:xfrm>
          <a:prstGeom prst="rect">
            <a:avLst/>
          </a:prstGeom>
        </p:spPr>
      </p:pic>
      <p:pic>
        <p:nvPicPr>
          <p:cNvPr id="6" name="Picture 5" descr="A close up of a sign&#10;&#10;AI-generated content may be incorrect.">
            <a:extLst>
              <a:ext uri="{FF2B5EF4-FFF2-40B4-BE49-F238E27FC236}">
                <a16:creationId xmlns:a16="http://schemas.microsoft.com/office/drawing/2014/main" id="{02800E28-B262-D631-5512-6429C11BFF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7" name="Group 6">
            <a:extLst>
              <a:ext uri="{FF2B5EF4-FFF2-40B4-BE49-F238E27FC236}">
                <a16:creationId xmlns:a16="http://schemas.microsoft.com/office/drawing/2014/main" id="{09887935-96BD-2259-BBC3-B14792E2336C}"/>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E7F67DEC-A4E6-D65A-7894-4A94A62DB74D}"/>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4" name="Oval 13">
              <a:extLst>
                <a:ext uri="{FF2B5EF4-FFF2-40B4-BE49-F238E27FC236}">
                  <a16:creationId xmlns:a16="http://schemas.microsoft.com/office/drawing/2014/main" id="{4EB6FB2F-F4F5-5A6D-ED3B-335CE8B13C26}"/>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graphicFrame>
        <p:nvGraphicFramePr>
          <p:cNvPr id="15" name="Table 14">
            <a:extLst>
              <a:ext uri="{FF2B5EF4-FFF2-40B4-BE49-F238E27FC236}">
                <a16:creationId xmlns:a16="http://schemas.microsoft.com/office/drawing/2014/main" id="{B2DE92A3-A3A1-EFD2-794C-86FE27FEB485}"/>
              </a:ext>
            </a:extLst>
          </p:cNvPr>
          <p:cNvGraphicFramePr>
            <a:graphicFrameLocks noGrp="1"/>
          </p:cNvGraphicFramePr>
          <p:nvPr>
            <p:extLst>
              <p:ext uri="{D42A27DB-BD31-4B8C-83A1-F6EECF244321}">
                <p14:modId xmlns:p14="http://schemas.microsoft.com/office/powerpoint/2010/main" val="3800450566"/>
              </p:ext>
            </p:extLst>
          </p:nvPr>
        </p:nvGraphicFramePr>
        <p:xfrm>
          <a:off x="657225" y="1135432"/>
          <a:ext cx="10832129" cy="468777"/>
        </p:xfrm>
        <a:graphic>
          <a:graphicData uri="http://schemas.openxmlformats.org/drawingml/2006/table">
            <a:tbl>
              <a:tblPr firstRow="1" bandRow="1">
                <a:tableStyleId>{5C22544A-7EE6-4342-B048-85BDC9FD1C3A}</a:tableStyleId>
              </a:tblPr>
              <a:tblGrid>
                <a:gridCol w="10832129">
                  <a:extLst>
                    <a:ext uri="{9D8B030D-6E8A-4147-A177-3AD203B41FA5}">
                      <a16:colId xmlns:a16="http://schemas.microsoft.com/office/drawing/2014/main" val="2909034432"/>
                    </a:ext>
                  </a:extLst>
                </a:gridCol>
              </a:tblGrid>
              <a:tr h="4687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dirty="0">
                          <a:solidFill>
                            <a:schemeClr val="bg1"/>
                          </a:solidFill>
                          <a:cs typeface="mohammad bold art 1" pitchFamily="2" charset="-78"/>
                        </a:rPr>
                        <a:t>فئات العضوية:</a:t>
                      </a:r>
                    </a:p>
                  </a:txBody>
                  <a:tcPr anchor="ctr">
                    <a:solidFill>
                      <a:schemeClr val="accent1">
                        <a:lumMod val="50000"/>
                      </a:schemeClr>
                    </a:solidFill>
                  </a:tcPr>
                </a:tc>
                <a:extLst>
                  <a:ext uri="{0D108BD9-81ED-4DB2-BD59-A6C34878D82A}">
                    <a16:rowId xmlns:a16="http://schemas.microsoft.com/office/drawing/2014/main" val="1449165355"/>
                  </a:ext>
                </a:extLst>
              </a:tr>
            </a:tbl>
          </a:graphicData>
        </a:graphic>
      </p:graphicFrame>
    </p:spTree>
    <p:extLst>
      <p:ext uri="{BB962C8B-B14F-4D97-AF65-F5344CB8AC3E}">
        <p14:creationId xmlns:p14="http://schemas.microsoft.com/office/powerpoint/2010/main" val="281723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3CAE1-F671-1430-3B69-F0EB91BF5F38}"/>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3B9EABD-408C-C68B-5265-10C5BF5470F1}"/>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7991AD1F-D3C3-797A-6476-B274B633FEA8}"/>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B65F9C7F-A722-0D40-F4F8-0DDC17DA8B9B}"/>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7436FC7B-A93A-6A87-B9BE-A4592E9CF63B}"/>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9EE53034-070E-4A3C-6BB7-2DA14E3F0566}"/>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C7EBF594-001C-C011-EA68-907B12CDDB6A}"/>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E0D8A23C-3B7D-11DC-017B-9E7923FE7633}"/>
              </a:ext>
            </a:extLst>
          </p:cNvPr>
          <p:cNvSpPr/>
          <p:nvPr/>
        </p:nvSpPr>
        <p:spPr>
          <a:xfrm>
            <a:off x="5451329" y="231371"/>
            <a:ext cx="6122189"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آلية التسوية الخاصة بعضو </a:t>
            </a:r>
            <a:r>
              <a:rPr lang="ar-KW" sz="2600" b="1" dirty="0" err="1">
                <a:solidFill>
                  <a:schemeClr val="accent1">
                    <a:lumMod val="50000"/>
                  </a:schemeClr>
                </a:solidFill>
                <a:latin typeface="Calibri" pitchFamily="34" charset="0"/>
                <a:cs typeface="mohammad bold art 1" pitchFamily="2" charset="-78"/>
              </a:rPr>
              <a:t>التقاص</a:t>
            </a:r>
            <a:r>
              <a:rPr lang="ar-KW" sz="2600" b="1" dirty="0">
                <a:solidFill>
                  <a:schemeClr val="accent1">
                    <a:lumMod val="50000"/>
                  </a:schemeClr>
                </a:solidFill>
                <a:latin typeface="Calibri" pitchFamily="34" charset="0"/>
                <a:cs typeface="mohammad bold art 1" pitchFamily="2" charset="-78"/>
              </a:rPr>
              <a:t> وسيط مؤهل</a:t>
            </a:r>
          </a:p>
        </p:txBody>
      </p:sp>
      <p:sp>
        <p:nvSpPr>
          <p:cNvPr id="13" name="Slide Number Placeholder 12">
            <a:extLst>
              <a:ext uri="{FF2B5EF4-FFF2-40B4-BE49-F238E27FC236}">
                <a16:creationId xmlns:a16="http://schemas.microsoft.com/office/drawing/2014/main" id="{899C0450-F6DC-D85D-2EC3-8321BF0E540B}"/>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10</a:t>
            </a:r>
          </a:p>
        </p:txBody>
      </p:sp>
      <p:grpSp>
        <p:nvGrpSpPr>
          <p:cNvPr id="14" name="Group 13">
            <a:extLst>
              <a:ext uri="{FF2B5EF4-FFF2-40B4-BE49-F238E27FC236}">
                <a16:creationId xmlns:a16="http://schemas.microsoft.com/office/drawing/2014/main" id="{F4B09890-52E4-A798-86CC-A655CA3EC57B}"/>
              </a:ext>
            </a:extLst>
          </p:cNvPr>
          <p:cNvGrpSpPr/>
          <p:nvPr/>
        </p:nvGrpSpPr>
        <p:grpSpPr>
          <a:xfrm>
            <a:off x="477302" y="799444"/>
            <a:ext cx="10875925" cy="4901611"/>
            <a:chOff x="0" y="1243942"/>
            <a:chExt cx="9144000" cy="4429632"/>
          </a:xfrm>
        </p:grpSpPr>
        <p:cxnSp>
          <p:nvCxnSpPr>
            <p:cNvPr id="15" name="Straight Connector 14">
              <a:extLst>
                <a:ext uri="{FF2B5EF4-FFF2-40B4-BE49-F238E27FC236}">
                  <a16:creationId xmlns:a16="http://schemas.microsoft.com/office/drawing/2014/main" id="{E4F7165E-3D30-87D4-DD80-D0D44B52D6ED}"/>
                </a:ext>
              </a:extLst>
            </p:cNvPr>
            <p:cNvCxnSpPr/>
            <p:nvPr/>
          </p:nvCxnSpPr>
          <p:spPr>
            <a:xfrm>
              <a:off x="4661621" y="1718307"/>
              <a:ext cx="0" cy="3939540"/>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sp>
          <p:nvSpPr>
            <p:cNvPr id="16" name="Rectangle: Rounded Corners 97">
              <a:extLst>
                <a:ext uri="{FF2B5EF4-FFF2-40B4-BE49-F238E27FC236}">
                  <a16:creationId xmlns:a16="http://schemas.microsoft.com/office/drawing/2014/main" id="{DCBD8837-A463-345B-7D50-A13683E4B0DF}"/>
                </a:ext>
              </a:extLst>
            </p:cNvPr>
            <p:cNvSpPr/>
            <p:nvPr/>
          </p:nvSpPr>
          <p:spPr>
            <a:xfrm>
              <a:off x="1162862" y="1243943"/>
              <a:ext cx="102815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effectLst/>
                  <a:uLnTx/>
                  <a:uFillTx/>
                  <a:latin typeface="Avenir" panose="02000503020000020003" pitchFamily="2" charset="0"/>
                  <a:cs typeface="Calibri Light" panose="020F0302020204030204" pitchFamily="34" charset="0"/>
                </a:rPr>
                <a:t>Qualified Broker</a:t>
              </a:r>
            </a:p>
          </p:txBody>
        </p:sp>
        <p:sp>
          <p:nvSpPr>
            <p:cNvPr id="17" name="Rectangle: Rounded Corners 98">
              <a:extLst>
                <a:ext uri="{FF2B5EF4-FFF2-40B4-BE49-F238E27FC236}">
                  <a16:creationId xmlns:a16="http://schemas.microsoft.com/office/drawing/2014/main" id="{542B539E-1232-C37C-0F58-B57ED0107A0C}"/>
                </a:ext>
              </a:extLst>
            </p:cNvPr>
            <p:cNvSpPr/>
            <p:nvPr/>
          </p:nvSpPr>
          <p:spPr>
            <a:xfrm>
              <a:off x="2655366" y="1243942"/>
              <a:ext cx="102815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effectLst/>
                  <a:uLnTx/>
                  <a:uFillTx/>
                  <a:latin typeface="Avenir" panose="02000503020000020003" pitchFamily="2" charset="0"/>
                  <a:cs typeface="Calibri Light" panose="020F0302020204030204" pitchFamily="34" charset="0"/>
                </a:rPr>
                <a:t>Deliverer Settlement Bank (SB1)</a:t>
              </a:r>
            </a:p>
          </p:txBody>
        </p:sp>
        <p:sp>
          <p:nvSpPr>
            <p:cNvPr id="18" name="Rectangle: Rounded Corners 99">
              <a:extLst>
                <a:ext uri="{FF2B5EF4-FFF2-40B4-BE49-F238E27FC236}">
                  <a16:creationId xmlns:a16="http://schemas.microsoft.com/office/drawing/2014/main" id="{EB09A063-579C-04D4-0587-C1F593930908}"/>
                </a:ext>
              </a:extLst>
            </p:cNvPr>
            <p:cNvSpPr/>
            <p:nvPr/>
          </p:nvSpPr>
          <p:spPr>
            <a:xfrm>
              <a:off x="4131106" y="1270270"/>
              <a:ext cx="102815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effectLst/>
                  <a:uLnTx/>
                  <a:uFillTx/>
                  <a:latin typeface="Avenir" panose="02000503020000020003" pitchFamily="2" charset="0"/>
                  <a:cs typeface="Calibri Light" panose="020F0302020204030204" pitchFamily="34" charset="0"/>
                </a:rPr>
                <a:t>KCC</a:t>
              </a:r>
            </a:p>
          </p:txBody>
        </p:sp>
        <p:sp>
          <p:nvSpPr>
            <p:cNvPr id="20" name="Rectangle: Rounded Corners 100">
              <a:extLst>
                <a:ext uri="{FF2B5EF4-FFF2-40B4-BE49-F238E27FC236}">
                  <a16:creationId xmlns:a16="http://schemas.microsoft.com/office/drawing/2014/main" id="{DBF95943-226C-6F17-7C80-D5B5462060F8}"/>
                </a:ext>
              </a:extLst>
            </p:cNvPr>
            <p:cNvSpPr/>
            <p:nvPr/>
          </p:nvSpPr>
          <p:spPr>
            <a:xfrm>
              <a:off x="5674637" y="1259993"/>
              <a:ext cx="102815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effectLst/>
                  <a:uLnTx/>
                  <a:uFillTx/>
                  <a:latin typeface="Avenir" panose="02000503020000020003" pitchFamily="2" charset="0"/>
                  <a:cs typeface="Calibri Light" panose="020F0302020204030204" pitchFamily="34" charset="0"/>
                </a:rPr>
                <a:t>CBK</a:t>
              </a:r>
            </a:p>
          </p:txBody>
        </p:sp>
        <p:sp>
          <p:nvSpPr>
            <p:cNvPr id="21" name="Rectangle: Rounded Corners 101">
              <a:extLst>
                <a:ext uri="{FF2B5EF4-FFF2-40B4-BE49-F238E27FC236}">
                  <a16:creationId xmlns:a16="http://schemas.microsoft.com/office/drawing/2014/main" id="{A77808E6-5F1E-93FA-82CA-7AEE06218E27}"/>
                </a:ext>
              </a:extLst>
            </p:cNvPr>
            <p:cNvSpPr/>
            <p:nvPr/>
          </p:nvSpPr>
          <p:spPr>
            <a:xfrm>
              <a:off x="6809386" y="1253389"/>
              <a:ext cx="102815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effectLst/>
                  <a:uLnTx/>
                  <a:uFillTx/>
                  <a:latin typeface="Avenir" panose="02000503020000020003" pitchFamily="2" charset="0"/>
                  <a:cs typeface="Calibri Light" panose="020F0302020204030204" pitchFamily="34" charset="0"/>
                </a:rPr>
                <a:t>Beneficiary’s Settlement Bank</a:t>
              </a:r>
            </a:p>
          </p:txBody>
        </p:sp>
        <p:cxnSp>
          <p:nvCxnSpPr>
            <p:cNvPr id="22" name="Straight Connector 21">
              <a:extLst>
                <a:ext uri="{FF2B5EF4-FFF2-40B4-BE49-F238E27FC236}">
                  <a16:creationId xmlns:a16="http://schemas.microsoft.com/office/drawing/2014/main" id="{654106B5-386C-117E-AD72-417EC6BA551E}"/>
                </a:ext>
              </a:extLst>
            </p:cNvPr>
            <p:cNvCxnSpPr>
              <a:cxnSpLocks/>
            </p:cNvCxnSpPr>
            <p:nvPr/>
          </p:nvCxnSpPr>
          <p:spPr>
            <a:xfrm>
              <a:off x="1613707" y="1708302"/>
              <a:ext cx="0" cy="3939540"/>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23" name="Straight Connector 22">
              <a:extLst>
                <a:ext uri="{FF2B5EF4-FFF2-40B4-BE49-F238E27FC236}">
                  <a16:creationId xmlns:a16="http://schemas.microsoft.com/office/drawing/2014/main" id="{A5A773CD-67DA-B4DC-763F-3D95D3B57644}"/>
                </a:ext>
              </a:extLst>
            </p:cNvPr>
            <p:cNvCxnSpPr>
              <a:cxnSpLocks/>
            </p:cNvCxnSpPr>
            <p:nvPr/>
          </p:nvCxnSpPr>
          <p:spPr>
            <a:xfrm>
              <a:off x="3170522" y="1718307"/>
              <a:ext cx="0" cy="3939540"/>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24" name="Straight Connector 23">
              <a:extLst>
                <a:ext uri="{FF2B5EF4-FFF2-40B4-BE49-F238E27FC236}">
                  <a16:creationId xmlns:a16="http://schemas.microsoft.com/office/drawing/2014/main" id="{3D88806F-D2F1-77FB-F7BD-5C4E457F1EDB}"/>
                </a:ext>
              </a:extLst>
            </p:cNvPr>
            <p:cNvCxnSpPr/>
            <p:nvPr/>
          </p:nvCxnSpPr>
          <p:spPr>
            <a:xfrm>
              <a:off x="6200818" y="1718307"/>
              <a:ext cx="0" cy="3939540"/>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25" name="Straight Connector 24">
              <a:extLst>
                <a:ext uri="{FF2B5EF4-FFF2-40B4-BE49-F238E27FC236}">
                  <a16:creationId xmlns:a16="http://schemas.microsoft.com/office/drawing/2014/main" id="{9562DA08-2CD1-A0F0-0B95-A727BF159237}"/>
                </a:ext>
              </a:extLst>
            </p:cNvPr>
            <p:cNvCxnSpPr/>
            <p:nvPr/>
          </p:nvCxnSpPr>
          <p:spPr>
            <a:xfrm>
              <a:off x="7326803" y="1718307"/>
              <a:ext cx="0" cy="3939540"/>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sp>
          <p:nvSpPr>
            <p:cNvPr id="26" name="Rectangle 25">
              <a:extLst>
                <a:ext uri="{FF2B5EF4-FFF2-40B4-BE49-F238E27FC236}">
                  <a16:creationId xmlns:a16="http://schemas.microsoft.com/office/drawing/2014/main" id="{801968D6-DDE6-2E7E-F2A0-D5062A08A87C}"/>
                </a:ext>
              </a:extLst>
            </p:cNvPr>
            <p:cNvSpPr/>
            <p:nvPr/>
          </p:nvSpPr>
          <p:spPr>
            <a:xfrm>
              <a:off x="6501" y="2094717"/>
              <a:ext cx="1551443" cy="509753"/>
            </a:xfrm>
            <a:prstGeom prst="rect">
              <a:avLst/>
            </a:prstGeom>
            <a:solidFill>
              <a:srgbClr val="8A979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Medium" panose="02000503020000020003" pitchFamily="2" charset="0"/>
                  <a:cs typeface="Times New Roman" panose="02020603050405020304" pitchFamily="18" charset="0"/>
                </a:rPr>
                <a:t>PW1</a:t>
              </a:r>
            </a:p>
            <a:p>
              <a:pPr algn="ctr">
                <a:spcBef>
                  <a:spcPts val="600"/>
                </a:spcBef>
                <a:defRPr/>
              </a:pPr>
              <a:r>
                <a:rPr lang="en-US" sz="700" kern="0" dirty="0">
                  <a:solidFill>
                    <a:schemeClr val="bg1"/>
                  </a:solidFill>
                  <a:latin typeface="Avenir Book" panose="02000503020000020003" pitchFamily="2" charset="0"/>
                  <a:cs typeface="Times New Roman" panose="02020603050405020304" pitchFamily="18" charset="0"/>
                </a:rPr>
                <a:t>Cash movement from QB cash a/c to KCC a/c in the same SB</a:t>
              </a:r>
            </a:p>
          </p:txBody>
        </p:sp>
        <p:grpSp>
          <p:nvGrpSpPr>
            <p:cNvPr id="27" name="Group 26">
              <a:extLst>
                <a:ext uri="{FF2B5EF4-FFF2-40B4-BE49-F238E27FC236}">
                  <a16:creationId xmlns:a16="http://schemas.microsoft.com/office/drawing/2014/main" id="{6DDCA612-BD7D-1A1A-F2C9-542E452CB121}"/>
                </a:ext>
              </a:extLst>
            </p:cNvPr>
            <p:cNvGrpSpPr/>
            <p:nvPr/>
          </p:nvGrpSpPr>
          <p:grpSpPr>
            <a:xfrm>
              <a:off x="1597584" y="2103672"/>
              <a:ext cx="1589061" cy="156496"/>
              <a:chOff x="2043353" y="1390475"/>
              <a:chExt cx="1589061" cy="156496"/>
            </a:xfrm>
          </p:grpSpPr>
          <p:cxnSp>
            <p:nvCxnSpPr>
              <p:cNvPr id="103" name="Straight Arrow Connector 102">
                <a:extLst>
                  <a:ext uri="{FF2B5EF4-FFF2-40B4-BE49-F238E27FC236}">
                    <a16:creationId xmlns:a16="http://schemas.microsoft.com/office/drawing/2014/main" id="{E86F6645-6F8C-731B-3608-4D8B7BBEB57A}"/>
                  </a:ext>
                </a:extLst>
              </p:cNvPr>
              <p:cNvCxnSpPr/>
              <p:nvPr/>
            </p:nvCxnSpPr>
            <p:spPr>
              <a:xfrm>
                <a:off x="2059477" y="1470658"/>
                <a:ext cx="1556815" cy="0"/>
              </a:xfrm>
              <a:prstGeom prst="straightConnector1">
                <a:avLst/>
              </a:prstGeom>
              <a:noFill/>
              <a:ln w="6350" cap="flat" cmpd="sng" algn="ctr">
                <a:solidFill>
                  <a:srgbClr val="D3D5D6"/>
                </a:solidFill>
                <a:prstDash val="solid"/>
                <a:miter lim="800000"/>
                <a:tailEnd type="triangle"/>
              </a:ln>
              <a:effectLst/>
            </p:spPr>
          </p:cxnSp>
          <p:sp>
            <p:nvSpPr>
              <p:cNvPr id="104" name="Rectangle 103">
                <a:extLst>
                  <a:ext uri="{FF2B5EF4-FFF2-40B4-BE49-F238E27FC236}">
                    <a16:creationId xmlns:a16="http://schemas.microsoft.com/office/drawing/2014/main" id="{522E1EB3-F932-1135-0B46-53EE9956AF1E}"/>
                  </a:ext>
                </a:extLst>
              </p:cNvPr>
              <p:cNvSpPr/>
              <p:nvPr/>
            </p:nvSpPr>
            <p:spPr>
              <a:xfrm>
                <a:off x="2043353" y="1390475"/>
                <a:ext cx="1589061" cy="15649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Send Cash Settlement 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u="none" strike="noStrike" kern="0" cap="none" spc="0" normalizeH="0" baseline="0" noProof="0" dirty="0">
                    <a:ln>
                      <a:noFill/>
                    </a:ln>
                    <a:effectLst/>
                    <a:uLnTx/>
                    <a:uFillTx/>
                    <a:latin typeface="Avenir" panose="02000503020000020003" pitchFamily="2" charset="0"/>
                  </a:rPr>
                  <a:t>pacs.009</a:t>
                </a:r>
                <a:endParaRPr kumimoji="0" lang="en-US" sz="700" u="none" strike="noStrike" kern="0" cap="none" spc="0" normalizeH="0" baseline="0" noProof="0" dirty="0">
                  <a:ln>
                    <a:noFill/>
                  </a:ln>
                  <a:effectLst/>
                  <a:uLnTx/>
                  <a:uFillTx/>
                  <a:latin typeface="Avenir" panose="02000503020000020003" pitchFamily="2" charset="0"/>
                </a:endParaRPr>
              </a:p>
            </p:txBody>
          </p:sp>
        </p:grpSp>
        <p:grpSp>
          <p:nvGrpSpPr>
            <p:cNvPr id="28" name="Group 27">
              <a:extLst>
                <a:ext uri="{FF2B5EF4-FFF2-40B4-BE49-F238E27FC236}">
                  <a16:creationId xmlns:a16="http://schemas.microsoft.com/office/drawing/2014/main" id="{4EDB6D26-1BA8-13D6-425C-1F884F8A0449}"/>
                </a:ext>
              </a:extLst>
            </p:cNvPr>
            <p:cNvGrpSpPr/>
            <p:nvPr/>
          </p:nvGrpSpPr>
          <p:grpSpPr>
            <a:xfrm>
              <a:off x="1608315" y="1670553"/>
              <a:ext cx="3047914" cy="187745"/>
              <a:chOff x="2059477" y="1005967"/>
              <a:chExt cx="3047914" cy="187745"/>
            </a:xfrm>
          </p:grpSpPr>
          <p:cxnSp>
            <p:nvCxnSpPr>
              <p:cNvPr id="101" name="Straight Arrow Connector 100">
                <a:extLst>
                  <a:ext uri="{FF2B5EF4-FFF2-40B4-BE49-F238E27FC236}">
                    <a16:creationId xmlns:a16="http://schemas.microsoft.com/office/drawing/2014/main" id="{7BE9CBB1-4B92-B6F6-C81C-8FBD9FF30C1B}"/>
                  </a:ext>
                </a:extLst>
              </p:cNvPr>
              <p:cNvCxnSpPr/>
              <p:nvPr/>
            </p:nvCxnSpPr>
            <p:spPr>
              <a:xfrm flipH="1">
                <a:off x="2059477" y="1177290"/>
                <a:ext cx="3047914" cy="0"/>
              </a:xfrm>
              <a:prstGeom prst="straightConnector1">
                <a:avLst/>
              </a:prstGeom>
              <a:noFill/>
              <a:ln w="6350" cap="flat" cmpd="sng" algn="ctr">
                <a:solidFill>
                  <a:srgbClr val="D34636"/>
                </a:solidFill>
                <a:prstDash val="solid"/>
                <a:miter lim="800000"/>
                <a:tailEnd type="triangle"/>
              </a:ln>
              <a:effectLst/>
            </p:spPr>
          </p:cxnSp>
          <p:sp>
            <p:nvSpPr>
              <p:cNvPr id="102" name="Rectangle 101">
                <a:extLst>
                  <a:ext uri="{FF2B5EF4-FFF2-40B4-BE49-F238E27FC236}">
                    <a16:creationId xmlns:a16="http://schemas.microsoft.com/office/drawing/2014/main" id="{508ABFF7-806A-F9EC-8D10-DFAF88C758AF}"/>
                  </a:ext>
                </a:extLst>
              </p:cNvPr>
              <p:cNvSpPr/>
              <p:nvPr/>
            </p:nvSpPr>
            <p:spPr>
              <a:xfrm>
                <a:off x="2374456" y="1005967"/>
                <a:ext cx="808911" cy="18774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Obligation Report</a:t>
                </a:r>
              </a:p>
            </p:txBody>
          </p:sp>
        </p:grpSp>
        <p:grpSp>
          <p:nvGrpSpPr>
            <p:cNvPr id="29" name="Group 28">
              <a:extLst>
                <a:ext uri="{FF2B5EF4-FFF2-40B4-BE49-F238E27FC236}">
                  <a16:creationId xmlns:a16="http://schemas.microsoft.com/office/drawing/2014/main" id="{2E9BF940-CAD4-B526-7CF0-AA837C82AFA3}"/>
                </a:ext>
              </a:extLst>
            </p:cNvPr>
            <p:cNvGrpSpPr/>
            <p:nvPr/>
          </p:nvGrpSpPr>
          <p:grpSpPr>
            <a:xfrm>
              <a:off x="1602904" y="2291432"/>
              <a:ext cx="1564063" cy="111652"/>
              <a:chOff x="2039403" y="1665713"/>
              <a:chExt cx="1564063" cy="111652"/>
            </a:xfrm>
          </p:grpSpPr>
          <p:cxnSp>
            <p:nvCxnSpPr>
              <p:cNvPr id="99" name="Straight Arrow Connector 98">
                <a:extLst>
                  <a:ext uri="{FF2B5EF4-FFF2-40B4-BE49-F238E27FC236}">
                    <a16:creationId xmlns:a16="http://schemas.microsoft.com/office/drawing/2014/main" id="{5E9AC8A5-9DB3-4358-BAB6-A2B2DF481934}"/>
                  </a:ext>
                </a:extLst>
              </p:cNvPr>
              <p:cNvCxnSpPr>
                <a:cxnSpLocks/>
              </p:cNvCxnSpPr>
              <p:nvPr/>
            </p:nvCxnSpPr>
            <p:spPr>
              <a:xfrm flipH="1">
                <a:off x="2039403" y="1777365"/>
                <a:ext cx="1564063" cy="0"/>
              </a:xfrm>
              <a:prstGeom prst="straightConnector1">
                <a:avLst/>
              </a:prstGeom>
              <a:noFill/>
              <a:ln w="6350" cap="flat" cmpd="sng" algn="ctr">
                <a:solidFill>
                  <a:srgbClr val="D34636"/>
                </a:solidFill>
                <a:prstDash val="solid"/>
                <a:miter lim="800000"/>
                <a:tailEnd type="triangle"/>
              </a:ln>
              <a:effectLst/>
            </p:spPr>
          </p:cxnSp>
          <p:sp>
            <p:nvSpPr>
              <p:cNvPr id="100" name="Rectangle 99">
                <a:extLst>
                  <a:ext uri="{FF2B5EF4-FFF2-40B4-BE49-F238E27FC236}">
                    <a16:creationId xmlns:a16="http://schemas.microsoft.com/office/drawing/2014/main" id="{6FF7AB9D-D57C-A2C8-8FC6-BC8A9DD00DDE}"/>
                  </a:ext>
                </a:extLst>
              </p:cNvPr>
              <p:cNvSpPr/>
              <p:nvPr/>
            </p:nvSpPr>
            <p:spPr>
              <a:xfrm>
                <a:off x="2245465" y="1665713"/>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Debit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30" name="Group 29">
              <a:extLst>
                <a:ext uri="{FF2B5EF4-FFF2-40B4-BE49-F238E27FC236}">
                  <a16:creationId xmlns:a16="http://schemas.microsoft.com/office/drawing/2014/main" id="{70EE3B5D-4DF0-004C-AA55-8361B141AFF1}"/>
                </a:ext>
              </a:extLst>
            </p:cNvPr>
            <p:cNvGrpSpPr/>
            <p:nvPr/>
          </p:nvGrpSpPr>
          <p:grpSpPr>
            <a:xfrm>
              <a:off x="6203933" y="5170378"/>
              <a:ext cx="1122871" cy="147809"/>
              <a:chOff x="3616292" y="1849026"/>
              <a:chExt cx="1491099" cy="119564"/>
            </a:xfrm>
          </p:grpSpPr>
          <p:cxnSp>
            <p:nvCxnSpPr>
              <p:cNvPr id="97" name="Straight Arrow Connector 96">
                <a:extLst>
                  <a:ext uri="{FF2B5EF4-FFF2-40B4-BE49-F238E27FC236}">
                    <a16:creationId xmlns:a16="http://schemas.microsoft.com/office/drawing/2014/main" id="{1E1857F5-4983-59B9-00D9-43C8F284E3DB}"/>
                  </a:ext>
                </a:extLst>
              </p:cNvPr>
              <p:cNvCxnSpPr>
                <a:cxnSpLocks/>
              </p:cNvCxnSpPr>
              <p:nvPr/>
            </p:nvCxnSpPr>
            <p:spPr>
              <a:xfrm>
                <a:off x="3616292" y="1908808"/>
                <a:ext cx="1491099" cy="0"/>
              </a:xfrm>
              <a:prstGeom prst="straightConnector1">
                <a:avLst/>
              </a:prstGeom>
              <a:noFill/>
              <a:ln w="6350" cap="flat" cmpd="sng" algn="ctr">
                <a:solidFill>
                  <a:srgbClr val="E7E7E7"/>
                </a:solidFill>
                <a:prstDash val="solid"/>
                <a:miter lim="800000"/>
                <a:tailEnd type="triangle"/>
              </a:ln>
              <a:effectLst/>
            </p:spPr>
          </p:cxnSp>
          <p:sp>
            <p:nvSpPr>
              <p:cNvPr id="98" name="Rectangle 97">
                <a:extLst>
                  <a:ext uri="{FF2B5EF4-FFF2-40B4-BE49-F238E27FC236}">
                    <a16:creationId xmlns:a16="http://schemas.microsoft.com/office/drawing/2014/main" id="{046B6259-EEEE-4EB6-C4A4-7DD12F7470B8}"/>
                  </a:ext>
                </a:extLst>
              </p:cNvPr>
              <p:cNvSpPr/>
              <p:nvPr/>
            </p:nvSpPr>
            <p:spPr>
              <a:xfrm>
                <a:off x="3783806" y="1849026"/>
                <a:ext cx="1151938" cy="119564"/>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Credit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cxnSp>
          <p:nvCxnSpPr>
            <p:cNvPr id="31" name="Straight Connector 30">
              <a:extLst>
                <a:ext uri="{FF2B5EF4-FFF2-40B4-BE49-F238E27FC236}">
                  <a16:creationId xmlns:a16="http://schemas.microsoft.com/office/drawing/2014/main" id="{A6DA91A1-0C79-484C-4253-044FF6AEC523}"/>
                </a:ext>
              </a:extLst>
            </p:cNvPr>
            <p:cNvCxnSpPr/>
            <p:nvPr/>
          </p:nvCxnSpPr>
          <p:spPr>
            <a:xfrm>
              <a:off x="0" y="3294146"/>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sp>
          <p:nvSpPr>
            <p:cNvPr id="32" name="Rectangle 31">
              <a:extLst>
                <a:ext uri="{FF2B5EF4-FFF2-40B4-BE49-F238E27FC236}">
                  <a16:creationId xmlns:a16="http://schemas.microsoft.com/office/drawing/2014/main" id="{9F114BED-EA73-1DE5-A11D-E615D6595640}"/>
                </a:ext>
              </a:extLst>
            </p:cNvPr>
            <p:cNvSpPr/>
            <p:nvPr/>
          </p:nvSpPr>
          <p:spPr>
            <a:xfrm>
              <a:off x="6499" y="3684041"/>
              <a:ext cx="1551445" cy="531650"/>
            </a:xfrm>
            <a:prstGeom prst="rect">
              <a:avLst/>
            </a:prstGeom>
            <a:solidFill>
              <a:srgbClr val="8A979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Medium" panose="02000503020000020003" pitchFamily="2" charset="0"/>
                  <a:cs typeface="Times New Roman" panose="02020603050405020304" pitchFamily="18" charset="0"/>
                </a:rPr>
                <a:t>PW3</a:t>
              </a:r>
            </a:p>
            <a:p>
              <a:pPr algn="ctr">
                <a:spcBef>
                  <a:spcPts val="600"/>
                </a:spcBef>
                <a:defRPr/>
              </a:pPr>
              <a:r>
                <a:rPr lang="en-US" sz="700" kern="0" dirty="0">
                  <a:solidFill>
                    <a:schemeClr val="bg1"/>
                  </a:solidFill>
                  <a:latin typeface="Avenir Book" panose="02000503020000020003" pitchFamily="2" charset="0"/>
                  <a:cs typeface="Times New Roman" panose="02020603050405020304" pitchFamily="18" charset="0"/>
                </a:rPr>
                <a:t>Cash sweep from KCC a/c in SBs to KCC a/c in the CBK</a:t>
              </a:r>
            </a:p>
          </p:txBody>
        </p:sp>
        <p:grpSp>
          <p:nvGrpSpPr>
            <p:cNvPr id="33" name="Group 32">
              <a:extLst>
                <a:ext uri="{FF2B5EF4-FFF2-40B4-BE49-F238E27FC236}">
                  <a16:creationId xmlns:a16="http://schemas.microsoft.com/office/drawing/2014/main" id="{35781F23-66D6-CBD9-DDCD-2F385635FAA2}"/>
                </a:ext>
              </a:extLst>
            </p:cNvPr>
            <p:cNvGrpSpPr/>
            <p:nvPr/>
          </p:nvGrpSpPr>
          <p:grpSpPr>
            <a:xfrm>
              <a:off x="3186646" y="3328102"/>
              <a:ext cx="3014172" cy="117577"/>
              <a:chOff x="3632416" y="2171766"/>
              <a:chExt cx="3014172" cy="117577"/>
            </a:xfrm>
          </p:grpSpPr>
          <p:cxnSp>
            <p:nvCxnSpPr>
              <p:cNvPr id="95" name="Straight Arrow Connector 94">
                <a:extLst>
                  <a:ext uri="{FF2B5EF4-FFF2-40B4-BE49-F238E27FC236}">
                    <a16:creationId xmlns:a16="http://schemas.microsoft.com/office/drawing/2014/main" id="{99FCCF0E-AC16-3484-F9D6-F49DFB25F8A2}"/>
                  </a:ext>
                </a:extLst>
              </p:cNvPr>
              <p:cNvCxnSpPr>
                <a:cxnSpLocks/>
              </p:cNvCxnSpPr>
              <p:nvPr/>
            </p:nvCxnSpPr>
            <p:spPr>
              <a:xfrm>
                <a:off x="3632416" y="2289343"/>
                <a:ext cx="3014172" cy="0"/>
              </a:xfrm>
              <a:prstGeom prst="straightConnector1">
                <a:avLst/>
              </a:prstGeom>
              <a:noFill/>
              <a:ln w="6350" cap="flat" cmpd="sng" algn="ctr">
                <a:solidFill>
                  <a:srgbClr val="D3D5D6"/>
                </a:solidFill>
                <a:prstDash val="solid"/>
                <a:miter lim="800000"/>
                <a:tailEnd type="triangle"/>
              </a:ln>
              <a:effectLst/>
            </p:spPr>
          </p:cxnSp>
          <p:sp>
            <p:nvSpPr>
              <p:cNvPr id="96" name="Rectangle 95">
                <a:extLst>
                  <a:ext uri="{FF2B5EF4-FFF2-40B4-BE49-F238E27FC236}">
                    <a16:creationId xmlns:a16="http://schemas.microsoft.com/office/drawing/2014/main" id="{B4E94C0E-169D-25B5-CFAE-C262E3B51804}"/>
                  </a:ext>
                </a:extLst>
              </p:cNvPr>
              <p:cNvSpPr/>
              <p:nvPr/>
            </p:nvSpPr>
            <p:spPr>
              <a:xfrm>
                <a:off x="4021370" y="2171766"/>
                <a:ext cx="2106022" cy="117577"/>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Send Cash Settlement Instruction </a:t>
                </a:r>
                <a:r>
                  <a:rPr kumimoji="0" lang="en-GB" sz="700" u="none" strike="noStrike" kern="0" cap="none" spc="0" normalizeH="0" baseline="0" noProof="0" dirty="0">
                    <a:ln>
                      <a:noFill/>
                    </a:ln>
                    <a:effectLst/>
                    <a:uLnTx/>
                    <a:uFillTx/>
                    <a:latin typeface="Avenir" panose="02000503020000020003" pitchFamily="2" charset="0"/>
                  </a:rPr>
                  <a:t>pacs.009</a:t>
                </a:r>
                <a:endParaRPr kumimoji="0" lang="en-US" sz="700" u="none" strike="noStrike" kern="0" cap="none" spc="0" normalizeH="0" baseline="0" noProof="0" dirty="0">
                  <a:ln>
                    <a:noFill/>
                  </a:ln>
                  <a:effectLst/>
                  <a:uLnTx/>
                  <a:uFillTx/>
                  <a:latin typeface="Avenir" panose="02000503020000020003" pitchFamily="2" charset="0"/>
                </a:endParaRPr>
              </a:p>
            </p:txBody>
          </p:sp>
        </p:grpSp>
        <p:grpSp>
          <p:nvGrpSpPr>
            <p:cNvPr id="34" name="Group 33">
              <a:extLst>
                <a:ext uri="{FF2B5EF4-FFF2-40B4-BE49-F238E27FC236}">
                  <a16:creationId xmlns:a16="http://schemas.microsoft.com/office/drawing/2014/main" id="{42B95E48-CB1B-2939-E8CD-9A212E3C2D63}"/>
                </a:ext>
              </a:extLst>
            </p:cNvPr>
            <p:cNvGrpSpPr/>
            <p:nvPr/>
          </p:nvGrpSpPr>
          <p:grpSpPr>
            <a:xfrm>
              <a:off x="4661466" y="4127043"/>
              <a:ext cx="3877105" cy="154084"/>
              <a:chOff x="5095116" y="2750875"/>
              <a:chExt cx="1564063" cy="111652"/>
            </a:xfrm>
          </p:grpSpPr>
          <p:cxnSp>
            <p:nvCxnSpPr>
              <p:cNvPr id="93" name="Straight Arrow Connector 92">
                <a:extLst>
                  <a:ext uri="{FF2B5EF4-FFF2-40B4-BE49-F238E27FC236}">
                    <a16:creationId xmlns:a16="http://schemas.microsoft.com/office/drawing/2014/main" id="{BC0F22E5-FA55-BC59-62E1-CDAFB943FFEF}"/>
                  </a:ext>
                </a:extLst>
              </p:cNvPr>
              <p:cNvCxnSpPr>
                <a:cxnSpLocks/>
              </p:cNvCxnSpPr>
              <p:nvPr/>
            </p:nvCxnSpPr>
            <p:spPr>
              <a:xfrm flipH="1">
                <a:off x="5095116" y="2862527"/>
                <a:ext cx="1564063" cy="0"/>
              </a:xfrm>
              <a:prstGeom prst="straightConnector1">
                <a:avLst/>
              </a:prstGeom>
              <a:noFill/>
              <a:ln w="6350" cap="flat" cmpd="sng" algn="ctr">
                <a:solidFill>
                  <a:srgbClr val="D34636"/>
                </a:solidFill>
                <a:prstDash val="solid"/>
                <a:miter lim="800000"/>
                <a:tailEnd type="triangle"/>
              </a:ln>
              <a:effectLst/>
            </p:spPr>
          </p:cxnSp>
          <p:sp>
            <p:nvSpPr>
              <p:cNvPr id="94" name="Rectangle 93">
                <a:extLst>
                  <a:ext uri="{FF2B5EF4-FFF2-40B4-BE49-F238E27FC236}">
                    <a16:creationId xmlns:a16="http://schemas.microsoft.com/office/drawing/2014/main" id="{0D460261-F3D3-225D-97CB-E1109488A48E}"/>
                  </a:ext>
                </a:extLst>
              </p:cNvPr>
              <p:cNvSpPr/>
              <p:nvPr/>
            </p:nvSpPr>
            <p:spPr>
              <a:xfrm>
                <a:off x="5335667" y="2750875"/>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Debit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35" name="Group 34">
              <a:extLst>
                <a:ext uri="{FF2B5EF4-FFF2-40B4-BE49-F238E27FC236}">
                  <a16:creationId xmlns:a16="http://schemas.microsoft.com/office/drawing/2014/main" id="{14927253-8CF9-1D55-F62F-2B84D091FF0C}"/>
                </a:ext>
              </a:extLst>
            </p:cNvPr>
            <p:cNvGrpSpPr/>
            <p:nvPr/>
          </p:nvGrpSpPr>
          <p:grpSpPr>
            <a:xfrm>
              <a:off x="4644215" y="3796153"/>
              <a:ext cx="1564063" cy="111652"/>
              <a:chOff x="5078861" y="2362161"/>
              <a:chExt cx="1564063" cy="111652"/>
            </a:xfrm>
          </p:grpSpPr>
          <p:cxnSp>
            <p:nvCxnSpPr>
              <p:cNvPr id="91" name="Straight Arrow Connector 90">
                <a:extLst>
                  <a:ext uri="{FF2B5EF4-FFF2-40B4-BE49-F238E27FC236}">
                    <a16:creationId xmlns:a16="http://schemas.microsoft.com/office/drawing/2014/main" id="{FCFB35EA-591C-4841-4FB8-51C822F55C2D}"/>
                  </a:ext>
                </a:extLst>
              </p:cNvPr>
              <p:cNvCxnSpPr>
                <a:cxnSpLocks/>
              </p:cNvCxnSpPr>
              <p:nvPr/>
            </p:nvCxnSpPr>
            <p:spPr>
              <a:xfrm flipH="1">
                <a:off x="5078861" y="2473813"/>
                <a:ext cx="1564063" cy="0"/>
              </a:xfrm>
              <a:prstGeom prst="straightConnector1">
                <a:avLst/>
              </a:prstGeom>
              <a:noFill/>
              <a:ln w="6350" cap="flat" cmpd="sng" algn="ctr">
                <a:solidFill>
                  <a:srgbClr val="D3D5D6"/>
                </a:solidFill>
                <a:prstDash val="solid"/>
                <a:miter lim="800000"/>
                <a:tailEnd type="triangle"/>
              </a:ln>
              <a:effectLst/>
            </p:spPr>
          </p:cxnSp>
          <p:sp>
            <p:nvSpPr>
              <p:cNvPr id="92" name="Rectangle 91">
                <a:extLst>
                  <a:ext uri="{FF2B5EF4-FFF2-40B4-BE49-F238E27FC236}">
                    <a16:creationId xmlns:a16="http://schemas.microsoft.com/office/drawing/2014/main" id="{8942BF2E-263F-C6D2-A998-527767CFF800}"/>
                  </a:ext>
                </a:extLst>
              </p:cNvPr>
              <p:cNvSpPr/>
              <p:nvPr/>
            </p:nvSpPr>
            <p:spPr>
              <a:xfrm>
                <a:off x="5227326" y="2362161"/>
                <a:ext cx="126713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Receive copy of pacs.009</a:t>
                </a:r>
              </a:p>
            </p:txBody>
          </p:sp>
        </p:grpSp>
        <p:cxnSp>
          <p:nvCxnSpPr>
            <p:cNvPr id="36" name="Straight Connector 35">
              <a:extLst>
                <a:ext uri="{FF2B5EF4-FFF2-40B4-BE49-F238E27FC236}">
                  <a16:creationId xmlns:a16="http://schemas.microsoft.com/office/drawing/2014/main" id="{2107D4D1-20AE-039E-AA3B-0A39184632EB}"/>
                </a:ext>
              </a:extLst>
            </p:cNvPr>
            <p:cNvCxnSpPr/>
            <p:nvPr/>
          </p:nvCxnSpPr>
          <p:spPr>
            <a:xfrm>
              <a:off x="0" y="4613910"/>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sp>
          <p:nvSpPr>
            <p:cNvPr id="37" name="Rectangle 36">
              <a:extLst>
                <a:ext uri="{FF2B5EF4-FFF2-40B4-BE49-F238E27FC236}">
                  <a16:creationId xmlns:a16="http://schemas.microsoft.com/office/drawing/2014/main" id="{76625260-9EBF-37B0-B5DA-0E1E026E2820}"/>
                </a:ext>
              </a:extLst>
            </p:cNvPr>
            <p:cNvSpPr/>
            <p:nvPr/>
          </p:nvSpPr>
          <p:spPr>
            <a:xfrm>
              <a:off x="12933" y="4659961"/>
              <a:ext cx="1545011" cy="787951"/>
            </a:xfrm>
            <a:prstGeom prst="rect">
              <a:avLst/>
            </a:prstGeom>
            <a:solidFill>
              <a:srgbClr val="8A979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Medium" panose="02000503020000020003" pitchFamily="2" charset="0"/>
                  <a:cs typeface="Times New Roman" panose="02020603050405020304" pitchFamily="18" charset="0"/>
                </a:rPr>
                <a:t>PW4</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700" u="none" strike="noStrike" kern="0" cap="none" spc="0" normalizeH="0" baseline="0" noProof="0" dirty="0">
                  <a:ln>
                    <a:noFill/>
                  </a:ln>
                  <a:solidFill>
                    <a:schemeClr val="bg1"/>
                  </a:solidFill>
                  <a:effectLst/>
                  <a:uLnTx/>
                  <a:uFillTx/>
                  <a:latin typeface="Avenir Book" panose="02000503020000020003" pitchFamily="2" charset="0"/>
                  <a:cs typeface="Times New Roman" panose="02020603050405020304" pitchFamily="18" charset="0"/>
                </a:rPr>
                <a:t>Cash movement from KCC a/c in CBK to SB a/c in the CBK. The settlement instruction will have the end beneficiary details</a:t>
              </a:r>
            </a:p>
          </p:txBody>
        </p:sp>
        <p:grpSp>
          <p:nvGrpSpPr>
            <p:cNvPr id="38" name="Group 37">
              <a:extLst>
                <a:ext uri="{FF2B5EF4-FFF2-40B4-BE49-F238E27FC236}">
                  <a16:creationId xmlns:a16="http://schemas.microsoft.com/office/drawing/2014/main" id="{ADDCACC4-A972-2538-FECF-B2493C52A551}"/>
                </a:ext>
              </a:extLst>
            </p:cNvPr>
            <p:cNvGrpSpPr/>
            <p:nvPr/>
          </p:nvGrpSpPr>
          <p:grpSpPr>
            <a:xfrm>
              <a:off x="4634361" y="4621990"/>
              <a:ext cx="1589061" cy="229127"/>
              <a:chOff x="2043353" y="1354160"/>
              <a:chExt cx="1589061" cy="229127"/>
            </a:xfrm>
          </p:grpSpPr>
          <p:cxnSp>
            <p:nvCxnSpPr>
              <p:cNvPr id="89" name="Straight Arrow Connector 88">
                <a:extLst>
                  <a:ext uri="{FF2B5EF4-FFF2-40B4-BE49-F238E27FC236}">
                    <a16:creationId xmlns:a16="http://schemas.microsoft.com/office/drawing/2014/main" id="{C851D8D6-3A04-3422-2239-CF92EF16B0B1}"/>
                  </a:ext>
                </a:extLst>
              </p:cNvPr>
              <p:cNvCxnSpPr/>
              <p:nvPr/>
            </p:nvCxnSpPr>
            <p:spPr>
              <a:xfrm>
                <a:off x="2059477" y="1470658"/>
                <a:ext cx="1556815" cy="0"/>
              </a:xfrm>
              <a:prstGeom prst="straightConnector1">
                <a:avLst/>
              </a:prstGeom>
              <a:noFill/>
              <a:ln w="6350" cap="flat" cmpd="sng" algn="ctr">
                <a:solidFill>
                  <a:srgbClr val="D3D5D6"/>
                </a:solidFill>
                <a:prstDash val="solid"/>
                <a:miter lim="800000"/>
                <a:tailEnd type="triangle"/>
              </a:ln>
              <a:effectLst/>
            </p:spPr>
          </p:cxnSp>
          <p:sp>
            <p:nvSpPr>
              <p:cNvPr id="90" name="Rectangle 89">
                <a:extLst>
                  <a:ext uri="{FF2B5EF4-FFF2-40B4-BE49-F238E27FC236}">
                    <a16:creationId xmlns:a16="http://schemas.microsoft.com/office/drawing/2014/main" id="{3986D913-69D1-AC3D-A5AE-4531E5E13F67}"/>
                  </a:ext>
                </a:extLst>
              </p:cNvPr>
              <p:cNvSpPr/>
              <p:nvPr/>
            </p:nvSpPr>
            <p:spPr>
              <a:xfrm>
                <a:off x="2043353" y="1354160"/>
                <a:ext cx="1589061" cy="229127"/>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Send Cash Settlement 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u="none" strike="noStrike" kern="0" cap="none" spc="0" normalizeH="0" baseline="0" noProof="0" dirty="0">
                    <a:ln>
                      <a:noFill/>
                    </a:ln>
                    <a:effectLst/>
                    <a:uLnTx/>
                    <a:uFillTx/>
                    <a:latin typeface="Avenir" panose="02000503020000020003" pitchFamily="2" charset="0"/>
                  </a:rPr>
                  <a:t>pacs.008</a:t>
                </a:r>
                <a:endParaRPr kumimoji="0" lang="en-US" sz="700" u="none" strike="noStrike" kern="0" cap="none" spc="0" normalizeH="0" baseline="0" noProof="0" dirty="0">
                  <a:ln>
                    <a:noFill/>
                  </a:ln>
                  <a:effectLst/>
                  <a:uLnTx/>
                  <a:uFillTx/>
                  <a:latin typeface="Avenir" panose="02000503020000020003" pitchFamily="2" charset="0"/>
                </a:endParaRPr>
              </a:p>
            </p:txBody>
          </p:sp>
        </p:grpSp>
        <p:grpSp>
          <p:nvGrpSpPr>
            <p:cNvPr id="39" name="Group 38">
              <a:extLst>
                <a:ext uri="{FF2B5EF4-FFF2-40B4-BE49-F238E27FC236}">
                  <a16:creationId xmlns:a16="http://schemas.microsoft.com/office/drawing/2014/main" id="{C1BC1620-8D1C-FF34-BEA4-F790AB1A16C1}"/>
                </a:ext>
              </a:extLst>
            </p:cNvPr>
            <p:cNvGrpSpPr/>
            <p:nvPr/>
          </p:nvGrpSpPr>
          <p:grpSpPr>
            <a:xfrm>
              <a:off x="4493791" y="4865533"/>
              <a:ext cx="1855208" cy="108695"/>
              <a:chOff x="4933288" y="2428836"/>
              <a:chExt cx="1855208" cy="108695"/>
            </a:xfrm>
          </p:grpSpPr>
          <p:cxnSp>
            <p:nvCxnSpPr>
              <p:cNvPr id="87" name="Straight Arrow Connector 86">
                <a:extLst>
                  <a:ext uri="{FF2B5EF4-FFF2-40B4-BE49-F238E27FC236}">
                    <a16:creationId xmlns:a16="http://schemas.microsoft.com/office/drawing/2014/main" id="{9138AAB7-087E-BF80-6ECC-2EF56FECFBBF}"/>
                  </a:ext>
                </a:extLst>
              </p:cNvPr>
              <p:cNvCxnSpPr>
                <a:cxnSpLocks/>
              </p:cNvCxnSpPr>
              <p:nvPr/>
            </p:nvCxnSpPr>
            <p:spPr>
              <a:xfrm flipH="1">
                <a:off x="5078861" y="2473813"/>
                <a:ext cx="1564063" cy="0"/>
              </a:xfrm>
              <a:prstGeom prst="straightConnector1">
                <a:avLst/>
              </a:prstGeom>
              <a:noFill/>
              <a:ln w="6350" cap="flat" cmpd="sng" algn="ctr">
                <a:solidFill>
                  <a:srgbClr val="000000"/>
                </a:solidFill>
                <a:prstDash val="solid"/>
                <a:miter lim="800000"/>
                <a:tailEnd type="triangle"/>
              </a:ln>
              <a:effectLst/>
            </p:spPr>
          </p:cxnSp>
          <p:sp>
            <p:nvSpPr>
              <p:cNvPr id="88" name="Rectangle 87">
                <a:extLst>
                  <a:ext uri="{FF2B5EF4-FFF2-40B4-BE49-F238E27FC236}">
                    <a16:creationId xmlns:a16="http://schemas.microsoft.com/office/drawing/2014/main" id="{D4BDE24C-8670-8FC7-6044-E27387F1FAF2}"/>
                  </a:ext>
                </a:extLst>
              </p:cNvPr>
              <p:cNvSpPr/>
              <p:nvPr/>
            </p:nvSpPr>
            <p:spPr>
              <a:xfrm>
                <a:off x="4933288" y="2428836"/>
                <a:ext cx="185520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Receive acknowledgement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notification pacs.002 </a:t>
                </a:r>
              </a:p>
            </p:txBody>
          </p:sp>
        </p:grpSp>
        <p:grpSp>
          <p:nvGrpSpPr>
            <p:cNvPr id="40" name="Group 39">
              <a:extLst>
                <a:ext uri="{FF2B5EF4-FFF2-40B4-BE49-F238E27FC236}">
                  <a16:creationId xmlns:a16="http://schemas.microsoft.com/office/drawing/2014/main" id="{062D17B6-626A-A913-F7B4-24418C7943CD}"/>
                </a:ext>
              </a:extLst>
            </p:cNvPr>
            <p:cNvGrpSpPr/>
            <p:nvPr/>
          </p:nvGrpSpPr>
          <p:grpSpPr>
            <a:xfrm>
              <a:off x="4641570" y="5039852"/>
              <a:ext cx="1564063" cy="111652"/>
              <a:chOff x="5087339" y="2575054"/>
              <a:chExt cx="1564063" cy="111652"/>
            </a:xfrm>
          </p:grpSpPr>
          <p:cxnSp>
            <p:nvCxnSpPr>
              <p:cNvPr id="85" name="Straight Arrow Connector 84">
                <a:extLst>
                  <a:ext uri="{FF2B5EF4-FFF2-40B4-BE49-F238E27FC236}">
                    <a16:creationId xmlns:a16="http://schemas.microsoft.com/office/drawing/2014/main" id="{591363A4-CD2E-F4EA-D3F3-23CC8AAE5785}"/>
                  </a:ext>
                </a:extLst>
              </p:cNvPr>
              <p:cNvCxnSpPr>
                <a:cxnSpLocks/>
              </p:cNvCxnSpPr>
              <p:nvPr/>
            </p:nvCxnSpPr>
            <p:spPr>
              <a:xfrm flipH="1">
                <a:off x="5087339" y="2686706"/>
                <a:ext cx="1564063" cy="0"/>
              </a:xfrm>
              <a:prstGeom prst="straightConnector1">
                <a:avLst/>
              </a:prstGeom>
              <a:noFill/>
              <a:ln w="6350" cap="flat" cmpd="sng" algn="ctr">
                <a:solidFill>
                  <a:srgbClr val="E7E7E7"/>
                </a:solidFill>
                <a:prstDash val="solid"/>
                <a:miter lim="800000"/>
                <a:tailEnd type="triangle"/>
              </a:ln>
              <a:effectLst/>
            </p:spPr>
          </p:cxnSp>
          <p:sp>
            <p:nvSpPr>
              <p:cNvPr id="86" name="Rectangle 85">
                <a:extLst>
                  <a:ext uri="{FF2B5EF4-FFF2-40B4-BE49-F238E27FC236}">
                    <a16:creationId xmlns:a16="http://schemas.microsoft.com/office/drawing/2014/main" id="{AAF2C575-14B0-67BB-4CA8-0883216EFC23}"/>
                  </a:ext>
                </a:extLst>
              </p:cNvPr>
              <p:cNvSpPr/>
              <p:nvPr/>
            </p:nvSpPr>
            <p:spPr>
              <a:xfrm>
                <a:off x="5293401" y="2575054"/>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Debit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sp>
          <p:nvSpPr>
            <p:cNvPr id="41" name="Curved Left Arrow 79">
              <a:extLst>
                <a:ext uri="{FF2B5EF4-FFF2-40B4-BE49-F238E27FC236}">
                  <a16:creationId xmlns:a16="http://schemas.microsoft.com/office/drawing/2014/main" id="{7DDEEC98-6247-A429-1E5E-721CC7543AF9}"/>
                </a:ext>
              </a:extLst>
            </p:cNvPr>
            <p:cNvSpPr/>
            <p:nvPr/>
          </p:nvSpPr>
          <p:spPr>
            <a:xfrm>
              <a:off x="7378263" y="5104653"/>
              <a:ext cx="149373" cy="329026"/>
            </a:xfrm>
            <a:prstGeom prst="curvedLeftArrow">
              <a:avLst/>
            </a:prstGeom>
            <a:solidFill>
              <a:srgbClr val="D34636"/>
            </a:solidFill>
            <a:ln w="9525" cap="flat" cmpd="sng" algn="ctr">
              <a:solidFill>
                <a:srgbClr val="D34636"/>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4F11F301-EA48-B98A-5195-F3A9762BF91F}"/>
                </a:ext>
              </a:extLst>
            </p:cNvPr>
            <p:cNvSpPr/>
            <p:nvPr/>
          </p:nvSpPr>
          <p:spPr>
            <a:xfrm>
              <a:off x="7471469" y="4896915"/>
              <a:ext cx="890135" cy="763690"/>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SB to initiate amount transfer to the end beneficiary (QB) from CBK a/c</a:t>
              </a:r>
            </a:p>
          </p:txBody>
        </p:sp>
        <p:grpSp>
          <p:nvGrpSpPr>
            <p:cNvPr id="43" name="Group 42">
              <a:extLst>
                <a:ext uri="{FF2B5EF4-FFF2-40B4-BE49-F238E27FC236}">
                  <a16:creationId xmlns:a16="http://schemas.microsoft.com/office/drawing/2014/main" id="{3608A684-B218-6F3A-8F64-D7D7DEEE779C}"/>
                </a:ext>
              </a:extLst>
            </p:cNvPr>
            <p:cNvGrpSpPr/>
            <p:nvPr/>
          </p:nvGrpSpPr>
          <p:grpSpPr>
            <a:xfrm>
              <a:off x="3170523" y="2426281"/>
              <a:ext cx="1491099" cy="97171"/>
              <a:chOff x="3616292" y="1512568"/>
              <a:chExt cx="1491099" cy="97171"/>
            </a:xfrm>
          </p:grpSpPr>
          <p:cxnSp>
            <p:nvCxnSpPr>
              <p:cNvPr id="83" name="Straight Arrow Connector 82">
                <a:extLst>
                  <a:ext uri="{FF2B5EF4-FFF2-40B4-BE49-F238E27FC236}">
                    <a16:creationId xmlns:a16="http://schemas.microsoft.com/office/drawing/2014/main" id="{E6B9E18A-CED3-DD50-87B3-BB8FE51BB845}"/>
                  </a:ext>
                </a:extLst>
              </p:cNvPr>
              <p:cNvCxnSpPr>
                <a:cxnSpLocks/>
              </p:cNvCxnSpPr>
              <p:nvPr/>
            </p:nvCxnSpPr>
            <p:spPr>
              <a:xfrm flipV="1">
                <a:off x="3616292" y="1608808"/>
                <a:ext cx="1491099" cy="931"/>
              </a:xfrm>
              <a:prstGeom prst="straightConnector1">
                <a:avLst/>
              </a:prstGeom>
              <a:noFill/>
              <a:ln w="6350" cap="flat" cmpd="sng" algn="ctr">
                <a:solidFill>
                  <a:srgbClr val="D34636"/>
                </a:solidFill>
                <a:prstDash val="solid"/>
                <a:miter lim="800000"/>
                <a:tailEnd type="triangle"/>
              </a:ln>
              <a:effectLst/>
            </p:spPr>
          </p:cxnSp>
          <p:sp>
            <p:nvSpPr>
              <p:cNvPr id="84" name="Rectangle 83">
                <a:extLst>
                  <a:ext uri="{FF2B5EF4-FFF2-40B4-BE49-F238E27FC236}">
                    <a16:creationId xmlns:a16="http://schemas.microsoft.com/office/drawing/2014/main" id="{94E3D533-E0AF-653A-C6A9-DCE99B0E6B8B}"/>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Credit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cxnSp>
          <p:nvCxnSpPr>
            <p:cNvPr id="44" name="Straight Connector 43">
              <a:extLst>
                <a:ext uri="{FF2B5EF4-FFF2-40B4-BE49-F238E27FC236}">
                  <a16:creationId xmlns:a16="http://schemas.microsoft.com/office/drawing/2014/main" id="{4CF2C1B7-6134-01D2-6D2D-CEBC7220B244}"/>
                </a:ext>
              </a:extLst>
            </p:cNvPr>
            <p:cNvCxnSpPr/>
            <p:nvPr/>
          </p:nvCxnSpPr>
          <p:spPr>
            <a:xfrm>
              <a:off x="0" y="2039659"/>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sp>
          <p:nvSpPr>
            <p:cNvPr id="45" name="Rectangle 44">
              <a:extLst>
                <a:ext uri="{FF2B5EF4-FFF2-40B4-BE49-F238E27FC236}">
                  <a16:creationId xmlns:a16="http://schemas.microsoft.com/office/drawing/2014/main" id="{E56DB900-24A6-53E8-90ED-3E6C56807F5C}"/>
                </a:ext>
              </a:extLst>
            </p:cNvPr>
            <p:cNvSpPr/>
            <p:nvPr/>
          </p:nvSpPr>
          <p:spPr>
            <a:xfrm>
              <a:off x="314759" y="1675217"/>
              <a:ext cx="901211" cy="251065"/>
            </a:xfrm>
            <a:prstGeom prst="rect">
              <a:avLst/>
            </a:prstGeom>
            <a:solidFill>
              <a:schemeClr val="tx2">
                <a:lumMod val="90000"/>
                <a:lumOff val="1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Book" panose="02000503020000020003" pitchFamily="2" charset="0"/>
                  <a:cs typeface="Times New Roman" panose="02020603050405020304" pitchFamily="18" charset="0"/>
                </a:rPr>
                <a:t>T+2 EOD</a:t>
              </a:r>
            </a:p>
          </p:txBody>
        </p:sp>
        <p:grpSp>
          <p:nvGrpSpPr>
            <p:cNvPr id="46" name="Group 45">
              <a:extLst>
                <a:ext uri="{FF2B5EF4-FFF2-40B4-BE49-F238E27FC236}">
                  <a16:creationId xmlns:a16="http://schemas.microsoft.com/office/drawing/2014/main" id="{023691D8-1494-4C2D-BFB3-FD757BA73DEB}"/>
                </a:ext>
              </a:extLst>
            </p:cNvPr>
            <p:cNvGrpSpPr/>
            <p:nvPr/>
          </p:nvGrpSpPr>
          <p:grpSpPr>
            <a:xfrm>
              <a:off x="3172080" y="4025996"/>
              <a:ext cx="1491099" cy="97171"/>
              <a:chOff x="3616292" y="1512568"/>
              <a:chExt cx="1491099" cy="97171"/>
            </a:xfrm>
          </p:grpSpPr>
          <p:cxnSp>
            <p:nvCxnSpPr>
              <p:cNvPr id="81" name="Straight Arrow Connector 80">
                <a:extLst>
                  <a:ext uri="{FF2B5EF4-FFF2-40B4-BE49-F238E27FC236}">
                    <a16:creationId xmlns:a16="http://schemas.microsoft.com/office/drawing/2014/main" id="{86991DBC-4DB0-9C14-2C51-6C90A1408138}"/>
                  </a:ext>
                </a:extLst>
              </p:cNvPr>
              <p:cNvCxnSpPr>
                <a:cxnSpLocks/>
              </p:cNvCxnSpPr>
              <p:nvPr/>
            </p:nvCxnSpPr>
            <p:spPr>
              <a:xfrm flipV="1">
                <a:off x="3616292" y="1608808"/>
                <a:ext cx="1491099" cy="931"/>
              </a:xfrm>
              <a:prstGeom prst="straightConnector1">
                <a:avLst/>
              </a:prstGeom>
              <a:noFill/>
              <a:ln w="6350" cap="flat" cmpd="sng" algn="ctr">
                <a:solidFill>
                  <a:srgbClr val="D34636"/>
                </a:solidFill>
                <a:prstDash val="solid"/>
                <a:miter lim="800000"/>
                <a:tailEnd type="triangle"/>
              </a:ln>
              <a:effectLst/>
            </p:spPr>
          </p:cxnSp>
          <p:sp>
            <p:nvSpPr>
              <p:cNvPr id="82" name="Rectangle 81">
                <a:extLst>
                  <a:ext uri="{FF2B5EF4-FFF2-40B4-BE49-F238E27FC236}">
                    <a16:creationId xmlns:a16="http://schemas.microsoft.com/office/drawing/2014/main" id="{D1C1157C-0A08-4AE8-489A-9D0BA7724E97}"/>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Debit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47" name="Group 46">
              <a:extLst>
                <a:ext uri="{FF2B5EF4-FFF2-40B4-BE49-F238E27FC236}">
                  <a16:creationId xmlns:a16="http://schemas.microsoft.com/office/drawing/2014/main" id="{65CE51BF-7598-1518-AA7E-55E923BD8CB3}"/>
                </a:ext>
              </a:extLst>
            </p:cNvPr>
            <p:cNvGrpSpPr/>
            <p:nvPr/>
          </p:nvGrpSpPr>
          <p:grpSpPr>
            <a:xfrm>
              <a:off x="3174080" y="3562128"/>
              <a:ext cx="3033363" cy="108695"/>
              <a:chOff x="5078863" y="2371686"/>
              <a:chExt cx="3033363" cy="108695"/>
            </a:xfrm>
          </p:grpSpPr>
          <p:cxnSp>
            <p:nvCxnSpPr>
              <p:cNvPr id="79" name="Straight Arrow Connector 78">
                <a:extLst>
                  <a:ext uri="{FF2B5EF4-FFF2-40B4-BE49-F238E27FC236}">
                    <a16:creationId xmlns:a16="http://schemas.microsoft.com/office/drawing/2014/main" id="{6BA5EA3D-E242-587D-05CB-8A9F5FED8BFA}"/>
                  </a:ext>
                </a:extLst>
              </p:cNvPr>
              <p:cNvCxnSpPr>
                <a:cxnSpLocks/>
              </p:cNvCxnSpPr>
              <p:nvPr/>
            </p:nvCxnSpPr>
            <p:spPr>
              <a:xfrm flipH="1">
                <a:off x="5078863" y="2473813"/>
                <a:ext cx="3033363" cy="0"/>
              </a:xfrm>
              <a:prstGeom prst="straightConnector1">
                <a:avLst/>
              </a:prstGeom>
              <a:noFill/>
              <a:ln w="6350" cap="flat" cmpd="sng" algn="ctr">
                <a:solidFill>
                  <a:srgbClr val="000000"/>
                </a:solidFill>
                <a:prstDash val="solid"/>
                <a:miter lim="800000"/>
                <a:tailEnd type="triangle"/>
              </a:ln>
              <a:effectLst/>
            </p:spPr>
          </p:cxnSp>
          <p:sp>
            <p:nvSpPr>
              <p:cNvPr id="80" name="Rectangle 79">
                <a:extLst>
                  <a:ext uri="{FF2B5EF4-FFF2-40B4-BE49-F238E27FC236}">
                    <a16:creationId xmlns:a16="http://schemas.microsoft.com/office/drawing/2014/main" id="{0D831D39-413F-6E3E-89F9-B457656DD830}"/>
                  </a:ext>
                </a:extLst>
              </p:cNvPr>
              <p:cNvSpPr/>
              <p:nvPr/>
            </p:nvSpPr>
            <p:spPr>
              <a:xfrm>
                <a:off x="5369201" y="2371686"/>
                <a:ext cx="246928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Receive acknowledgement notification pacs.002 </a:t>
                </a:r>
              </a:p>
            </p:txBody>
          </p:sp>
        </p:grpSp>
        <p:cxnSp>
          <p:nvCxnSpPr>
            <p:cNvPr id="48" name="Straight Connector 47">
              <a:extLst>
                <a:ext uri="{FF2B5EF4-FFF2-40B4-BE49-F238E27FC236}">
                  <a16:creationId xmlns:a16="http://schemas.microsoft.com/office/drawing/2014/main" id="{ACB7F9B7-7CB5-F53E-5F7D-4F5500C2169E}"/>
                </a:ext>
              </a:extLst>
            </p:cNvPr>
            <p:cNvCxnSpPr/>
            <p:nvPr/>
          </p:nvCxnSpPr>
          <p:spPr>
            <a:xfrm>
              <a:off x="0" y="2638425"/>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sp>
          <p:nvSpPr>
            <p:cNvPr id="49" name="Rectangle 48">
              <a:extLst>
                <a:ext uri="{FF2B5EF4-FFF2-40B4-BE49-F238E27FC236}">
                  <a16:creationId xmlns:a16="http://schemas.microsoft.com/office/drawing/2014/main" id="{2191EDB7-0E2B-DC05-7905-E14B637FA8B3}"/>
                </a:ext>
              </a:extLst>
            </p:cNvPr>
            <p:cNvSpPr/>
            <p:nvPr/>
          </p:nvSpPr>
          <p:spPr>
            <a:xfrm>
              <a:off x="6501" y="2697477"/>
              <a:ext cx="1551443" cy="555971"/>
            </a:xfrm>
            <a:prstGeom prst="rect">
              <a:avLst/>
            </a:prstGeom>
            <a:solidFill>
              <a:srgbClr val="8A979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Medium" panose="02000503020000020003" pitchFamily="2" charset="0"/>
                  <a:cs typeface="Times New Roman" panose="02020603050405020304" pitchFamily="18" charset="0"/>
                </a:rPr>
                <a:t>PW2</a:t>
              </a:r>
            </a:p>
            <a:p>
              <a:pPr marR="0" lvl="0" indent="0" algn="ctr" fontAlgn="auto">
                <a:lnSpc>
                  <a:spcPct val="100000"/>
                </a:lnSpc>
                <a:spcBef>
                  <a:spcPts val="600"/>
                </a:spcBef>
                <a:spcAft>
                  <a:spcPts val="0"/>
                </a:spcAft>
                <a:buClrTx/>
                <a:buSzTx/>
                <a:buFontTx/>
                <a:buNone/>
                <a:tabLst/>
                <a:defRPr/>
              </a:pPr>
              <a:r>
                <a:rPr lang="en-US" sz="700" kern="0" dirty="0">
                  <a:solidFill>
                    <a:schemeClr val="bg1"/>
                  </a:solidFill>
                  <a:latin typeface="Avenir Book" panose="02000503020000020003" pitchFamily="2" charset="0"/>
                  <a:cs typeface="Times New Roman" panose="02020603050405020304" pitchFamily="18" charset="0"/>
                </a:rPr>
                <a:t>KCC Checks for cash default and initiates Movement of cash from Broker Collateral/ GF/ RF into KCC a/c in MSB</a:t>
              </a:r>
            </a:p>
          </p:txBody>
        </p:sp>
        <p:sp>
          <p:nvSpPr>
            <p:cNvPr id="50" name="Rectangle: Rounded Corners 130">
              <a:extLst>
                <a:ext uri="{FF2B5EF4-FFF2-40B4-BE49-F238E27FC236}">
                  <a16:creationId xmlns:a16="http://schemas.microsoft.com/office/drawing/2014/main" id="{9BB2C08A-4142-2921-55C2-8D04D1D350E3}"/>
                </a:ext>
              </a:extLst>
            </p:cNvPr>
            <p:cNvSpPr/>
            <p:nvPr/>
          </p:nvSpPr>
          <p:spPr>
            <a:xfrm>
              <a:off x="8009583" y="1275246"/>
              <a:ext cx="102815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effectLst/>
                  <a:uLnTx/>
                  <a:uFillTx/>
                  <a:latin typeface="Avenir" panose="02000503020000020003" pitchFamily="2" charset="0"/>
                  <a:cs typeface="Calibri Light" panose="020F0302020204030204" pitchFamily="34" charset="0"/>
                </a:rPr>
                <a:t>Main Settlement Bank</a:t>
              </a:r>
            </a:p>
          </p:txBody>
        </p:sp>
        <p:cxnSp>
          <p:nvCxnSpPr>
            <p:cNvPr id="51" name="Straight Connector 50">
              <a:extLst>
                <a:ext uri="{FF2B5EF4-FFF2-40B4-BE49-F238E27FC236}">
                  <a16:creationId xmlns:a16="http://schemas.microsoft.com/office/drawing/2014/main" id="{816D9F70-E5F8-D09F-B62F-8B35F6D74165}"/>
                </a:ext>
              </a:extLst>
            </p:cNvPr>
            <p:cNvCxnSpPr/>
            <p:nvPr/>
          </p:nvCxnSpPr>
          <p:spPr>
            <a:xfrm>
              <a:off x="8510378" y="1734034"/>
              <a:ext cx="0" cy="3939540"/>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grpSp>
          <p:nvGrpSpPr>
            <p:cNvPr id="52" name="Group 51">
              <a:extLst>
                <a:ext uri="{FF2B5EF4-FFF2-40B4-BE49-F238E27FC236}">
                  <a16:creationId xmlns:a16="http://schemas.microsoft.com/office/drawing/2014/main" id="{D0BC36DB-29B0-6373-72F6-CF4E5E82941C}"/>
                </a:ext>
              </a:extLst>
            </p:cNvPr>
            <p:cNvGrpSpPr/>
            <p:nvPr/>
          </p:nvGrpSpPr>
          <p:grpSpPr>
            <a:xfrm>
              <a:off x="4615310" y="2690419"/>
              <a:ext cx="3947652" cy="84955"/>
              <a:chOff x="2043353" y="1385703"/>
              <a:chExt cx="1589061" cy="84955"/>
            </a:xfrm>
          </p:grpSpPr>
          <p:cxnSp>
            <p:nvCxnSpPr>
              <p:cNvPr id="77" name="Straight Arrow Connector 76">
                <a:extLst>
                  <a:ext uri="{FF2B5EF4-FFF2-40B4-BE49-F238E27FC236}">
                    <a16:creationId xmlns:a16="http://schemas.microsoft.com/office/drawing/2014/main" id="{70F5BF14-90EF-0728-58D4-186831DE68A2}"/>
                  </a:ext>
                </a:extLst>
              </p:cNvPr>
              <p:cNvCxnSpPr/>
              <p:nvPr/>
            </p:nvCxnSpPr>
            <p:spPr>
              <a:xfrm>
                <a:off x="2059477" y="1470658"/>
                <a:ext cx="1556815" cy="0"/>
              </a:xfrm>
              <a:prstGeom prst="straightConnector1">
                <a:avLst/>
              </a:prstGeom>
              <a:noFill/>
              <a:ln w="6350" cap="flat" cmpd="sng" algn="ctr">
                <a:solidFill>
                  <a:srgbClr val="D3D5D6"/>
                </a:solidFill>
                <a:prstDash val="solid"/>
                <a:miter lim="800000"/>
                <a:tailEnd type="triangle"/>
              </a:ln>
              <a:effectLst/>
            </p:spPr>
          </p:cxnSp>
          <p:sp>
            <p:nvSpPr>
              <p:cNvPr id="78" name="Rectangle 77">
                <a:extLst>
                  <a:ext uri="{FF2B5EF4-FFF2-40B4-BE49-F238E27FC236}">
                    <a16:creationId xmlns:a16="http://schemas.microsoft.com/office/drawing/2014/main" id="{17B378D5-409E-3A2B-B30D-5B301E2BDB38}"/>
                  </a:ext>
                </a:extLst>
              </p:cNvPr>
              <p:cNvSpPr/>
              <p:nvPr/>
            </p:nvSpPr>
            <p:spPr>
              <a:xfrm>
                <a:off x="2043353" y="1385703"/>
                <a:ext cx="1589061" cy="8030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Send Cash Settlement Instruction </a:t>
                </a:r>
                <a:r>
                  <a:rPr kumimoji="0" lang="en-GB" sz="700" u="none" strike="noStrike" kern="0" cap="none" spc="0" normalizeH="0" baseline="0" noProof="0" dirty="0">
                    <a:ln>
                      <a:noFill/>
                    </a:ln>
                    <a:effectLst/>
                    <a:uLnTx/>
                    <a:uFillTx/>
                    <a:latin typeface="Avenir" panose="02000503020000020003" pitchFamily="2" charset="0"/>
                  </a:rPr>
                  <a:t>pacs.009</a:t>
                </a:r>
                <a:endParaRPr kumimoji="0" lang="en-US" sz="700" u="none" strike="noStrike" kern="0" cap="none" spc="0" normalizeH="0" baseline="0" noProof="0" dirty="0">
                  <a:ln>
                    <a:noFill/>
                  </a:ln>
                  <a:effectLst/>
                  <a:uLnTx/>
                  <a:uFillTx/>
                  <a:latin typeface="Avenir" panose="02000503020000020003" pitchFamily="2" charset="0"/>
                </a:endParaRPr>
              </a:p>
            </p:txBody>
          </p:sp>
        </p:grpSp>
        <p:grpSp>
          <p:nvGrpSpPr>
            <p:cNvPr id="53" name="Group 52">
              <a:extLst>
                <a:ext uri="{FF2B5EF4-FFF2-40B4-BE49-F238E27FC236}">
                  <a16:creationId xmlns:a16="http://schemas.microsoft.com/office/drawing/2014/main" id="{23D6BA43-289E-15D3-F261-D07AEC2F6679}"/>
                </a:ext>
              </a:extLst>
            </p:cNvPr>
            <p:cNvGrpSpPr/>
            <p:nvPr/>
          </p:nvGrpSpPr>
          <p:grpSpPr>
            <a:xfrm>
              <a:off x="4650484" y="2973616"/>
              <a:ext cx="3868808" cy="95115"/>
              <a:chOff x="5087339" y="2575054"/>
              <a:chExt cx="1564063" cy="111652"/>
            </a:xfrm>
          </p:grpSpPr>
          <p:cxnSp>
            <p:nvCxnSpPr>
              <p:cNvPr id="75" name="Straight Arrow Connector 74">
                <a:extLst>
                  <a:ext uri="{FF2B5EF4-FFF2-40B4-BE49-F238E27FC236}">
                    <a16:creationId xmlns:a16="http://schemas.microsoft.com/office/drawing/2014/main" id="{A25C9879-059F-E755-C565-99488AFD2745}"/>
                  </a:ext>
                </a:extLst>
              </p:cNvPr>
              <p:cNvCxnSpPr>
                <a:cxnSpLocks/>
              </p:cNvCxnSpPr>
              <p:nvPr/>
            </p:nvCxnSpPr>
            <p:spPr>
              <a:xfrm flipH="1">
                <a:off x="5087339" y="2686706"/>
                <a:ext cx="1564063" cy="0"/>
              </a:xfrm>
              <a:prstGeom prst="straightConnector1">
                <a:avLst/>
              </a:prstGeom>
              <a:noFill/>
              <a:ln w="6350" cap="flat" cmpd="sng" algn="ctr">
                <a:solidFill>
                  <a:srgbClr val="E7E7E7"/>
                </a:solidFill>
                <a:prstDash val="solid"/>
                <a:miter lim="800000"/>
                <a:tailEnd type="triangle"/>
              </a:ln>
              <a:effectLst/>
            </p:spPr>
          </p:cxnSp>
          <p:sp>
            <p:nvSpPr>
              <p:cNvPr id="76" name="Rectangle 75">
                <a:extLst>
                  <a:ext uri="{FF2B5EF4-FFF2-40B4-BE49-F238E27FC236}">
                    <a16:creationId xmlns:a16="http://schemas.microsoft.com/office/drawing/2014/main" id="{0FAD8BDB-8D7F-4F69-C469-2335981A4DBA}"/>
                  </a:ext>
                </a:extLst>
              </p:cNvPr>
              <p:cNvSpPr/>
              <p:nvPr/>
            </p:nvSpPr>
            <p:spPr>
              <a:xfrm>
                <a:off x="5293401" y="2575054"/>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Debit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 </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54" name="Group 53">
              <a:extLst>
                <a:ext uri="{FF2B5EF4-FFF2-40B4-BE49-F238E27FC236}">
                  <a16:creationId xmlns:a16="http://schemas.microsoft.com/office/drawing/2014/main" id="{5B4CA95A-8787-7C85-B78C-BE23EFE2E04A}"/>
                </a:ext>
              </a:extLst>
            </p:cNvPr>
            <p:cNvGrpSpPr/>
            <p:nvPr/>
          </p:nvGrpSpPr>
          <p:grpSpPr>
            <a:xfrm>
              <a:off x="4658891" y="3126101"/>
              <a:ext cx="3868808" cy="95115"/>
              <a:chOff x="5087339" y="2575054"/>
              <a:chExt cx="1564063" cy="111652"/>
            </a:xfrm>
          </p:grpSpPr>
          <p:cxnSp>
            <p:nvCxnSpPr>
              <p:cNvPr id="73" name="Straight Arrow Connector 72">
                <a:extLst>
                  <a:ext uri="{FF2B5EF4-FFF2-40B4-BE49-F238E27FC236}">
                    <a16:creationId xmlns:a16="http://schemas.microsoft.com/office/drawing/2014/main" id="{F1F80DE9-3C41-253B-C5B0-17F88C51F7E2}"/>
                  </a:ext>
                </a:extLst>
              </p:cNvPr>
              <p:cNvCxnSpPr>
                <a:cxnSpLocks/>
              </p:cNvCxnSpPr>
              <p:nvPr/>
            </p:nvCxnSpPr>
            <p:spPr>
              <a:xfrm flipH="1">
                <a:off x="5087339" y="2686706"/>
                <a:ext cx="1564063" cy="0"/>
              </a:xfrm>
              <a:prstGeom prst="straightConnector1">
                <a:avLst/>
              </a:prstGeom>
              <a:noFill/>
              <a:ln w="6350" cap="flat" cmpd="sng" algn="ctr">
                <a:solidFill>
                  <a:srgbClr val="E7E7E7"/>
                </a:solidFill>
                <a:prstDash val="solid"/>
                <a:miter lim="800000"/>
                <a:tailEnd type="triangle"/>
              </a:ln>
              <a:effectLst/>
            </p:spPr>
          </p:cxnSp>
          <p:sp>
            <p:nvSpPr>
              <p:cNvPr id="74" name="Rectangle 73">
                <a:extLst>
                  <a:ext uri="{FF2B5EF4-FFF2-40B4-BE49-F238E27FC236}">
                    <a16:creationId xmlns:a16="http://schemas.microsoft.com/office/drawing/2014/main" id="{EC6EBD7F-5458-6343-857A-56A152CE670A}"/>
                  </a:ext>
                </a:extLst>
              </p:cNvPr>
              <p:cNvSpPr/>
              <p:nvPr/>
            </p:nvSpPr>
            <p:spPr>
              <a:xfrm>
                <a:off x="5293401" y="2575054"/>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Credit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55" name="Group 54">
              <a:extLst>
                <a:ext uri="{FF2B5EF4-FFF2-40B4-BE49-F238E27FC236}">
                  <a16:creationId xmlns:a16="http://schemas.microsoft.com/office/drawing/2014/main" id="{124D7DB1-3488-A3F0-18D0-02DD282D6AE5}"/>
                </a:ext>
              </a:extLst>
            </p:cNvPr>
            <p:cNvGrpSpPr/>
            <p:nvPr/>
          </p:nvGrpSpPr>
          <p:grpSpPr>
            <a:xfrm>
              <a:off x="6200819" y="3449556"/>
              <a:ext cx="2303763" cy="108695"/>
              <a:chOff x="5083070" y="2371686"/>
              <a:chExt cx="2787553" cy="108695"/>
            </a:xfrm>
          </p:grpSpPr>
          <p:cxnSp>
            <p:nvCxnSpPr>
              <p:cNvPr id="71" name="Straight Arrow Connector 70">
                <a:extLst>
                  <a:ext uri="{FF2B5EF4-FFF2-40B4-BE49-F238E27FC236}">
                    <a16:creationId xmlns:a16="http://schemas.microsoft.com/office/drawing/2014/main" id="{373F7A98-5357-5CCE-D563-961F59A0F953}"/>
                  </a:ext>
                </a:extLst>
              </p:cNvPr>
              <p:cNvCxnSpPr>
                <a:cxnSpLocks/>
              </p:cNvCxnSpPr>
              <p:nvPr/>
            </p:nvCxnSpPr>
            <p:spPr>
              <a:xfrm flipH="1">
                <a:off x="5083070" y="2473813"/>
                <a:ext cx="2787553" cy="0"/>
              </a:xfrm>
              <a:prstGeom prst="straightConnector1">
                <a:avLst/>
              </a:prstGeom>
              <a:noFill/>
              <a:ln w="6350" cap="flat" cmpd="sng" algn="ctr">
                <a:solidFill>
                  <a:srgbClr val="D3D5D6"/>
                </a:solidFill>
                <a:prstDash val="solid"/>
                <a:miter lim="800000"/>
                <a:tailEnd type="triangle"/>
              </a:ln>
              <a:effectLst/>
            </p:spPr>
          </p:cxnSp>
          <p:sp>
            <p:nvSpPr>
              <p:cNvPr id="72" name="Rectangle 71">
                <a:extLst>
                  <a:ext uri="{FF2B5EF4-FFF2-40B4-BE49-F238E27FC236}">
                    <a16:creationId xmlns:a16="http://schemas.microsoft.com/office/drawing/2014/main" id="{EA28722F-A4CE-CA87-466C-F29C5710DC7C}"/>
                  </a:ext>
                </a:extLst>
              </p:cNvPr>
              <p:cNvSpPr/>
              <p:nvPr/>
            </p:nvSpPr>
            <p:spPr>
              <a:xfrm>
                <a:off x="5369201" y="2371686"/>
                <a:ext cx="246928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Send Cash Settlement Instruction </a:t>
                </a:r>
                <a:r>
                  <a:rPr kumimoji="0" lang="en-GB" sz="700" u="none" strike="noStrike" kern="0" cap="none" spc="0" normalizeH="0" baseline="0" noProof="0" dirty="0">
                    <a:ln>
                      <a:noFill/>
                    </a:ln>
                    <a:effectLst/>
                    <a:uLnTx/>
                    <a:uFillTx/>
                    <a:latin typeface="Avenir" panose="02000503020000020003" pitchFamily="2" charset="0"/>
                  </a:rPr>
                  <a:t>pacs.009</a:t>
                </a:r>
                <a:endParaRPr kumimoji="0" lang="en-US" sz="700" u="none" strike="noStrike" kern="0" cap="none" spc="0" normalizeH="0" baseline="0" noProof="0" dirty="0">
                  <a:ln>
                    <a:noFill/>
                  </a:ln>
                  <a:effectLst/>
                  <a:uLnTx/>
                  <a:uFillTx/>
                  <a:latin typeface="Avenir" panose="02000503020000020003" pitchFamily="2" charset="0"/>
                </a:endParaRPr>
              </a:p>
            </p:txBody>
          </p:sp>
        </p:grpSp>
        <p:grpSp>
          <p:nvGrpSpPr>
            <p:cNvPr id="56" name="Group 55">
              <a:extLst>
                <a:ext uri="{FF2B5EF4-FFF2-40B4-BE49-F238E27FC236}">
                  <a16:creationId xmlns:a16="http://schemas.microsoft.com/office/drawing/2014/main" id="{2B062DCF-F08C-5BFF-4287-4B732DA30E71}"/>
                </a:ext>
              </a:extLst>
            </p:cNvPr>
            <p:cNvGrpSpPr/>
            <p:nvPr/>
          </p:nvGrpSpPr>
          <p:grpSpPr>
            <a:xfrm>
              <a:off x="6200818" y="3674700"/>
              <a:ext cx="2304343" cy="117577"/>
              <a:chOff x="3617599" y="2171766"/>
              <a:chExt cx="2788256" cy="117577"/>
            </a:xfrm>
          </p:grpSpPr>
          <p:cxnSp>
            <p:nvCxnSpPr>
              <p:cNvPr id="69" name="Straight Arrow Connector 68">
                <a:extLst>
                  <a:ext uri="{FF2B5EF4-FFF2-40B4-BE49-F238E27FC236}">
                    <a16:creationId xmlns:a16="http://schemas.microsoft.com/office/drawing/2014/main" id="{6E917D54-06AF-E288-7A51-FFA939B8049C}"/>
                  </a:ext>
                </a:extLst>
              </p:cNvPr>
              <p:cNvCxnSpPr>
                <a:cxnSpLocks/>
              </p:cNvCxnSpPr>
              <p:nvPr/>
            </p:nvCxnSpPr>
            <p:spPr>
              <a:xfrm>
                <a:off x="3617599" y="2289343"/>
                <a:ext cx="2788256" cy="0"/>
              </a:xfrm>
              <a:prstGeom prst="straightConnector1">
                <a:avLst/>
              </a:prstGeom>
              <a:noFill/>
              <a:ln w="6350" cap="flat" cmpd="sng" algn="ctr">
                <a:solidFill>
                  <a:srgbClr val="000000"/>
                </a:solidFill>
                <a:prstDash val="solid"/>
                <a:miter lim="800000"/>
                <a:tailEnd type="triangle"/>
              </a:ln>
              <a:effectLst/>
            </p:spPr>
          </p:cxnSp>
          <p:sp>
            <p:nvSpPr>
              <p:cNvPr id="70" name="Rectangle 69">
                <a:extLst>
                  <a:ext uri="{FF2B5EF4-FFF2-40B4-BE49-F238E27FC236}">
                    <a16:creationId xmlns:a16="http://schemas.microsoft.com/office/drawing/2014/main" id="{189A8918-DAC9-47B9-E544-292B1BD0C1A4}"/>
                  </a:ext>
                </a:extLst>
              </p:cNvPr>
              <p:cNvSpPr/>
              <p:nvPr/>
            </p:nvSpPr>
            <p:spPr>
              <a:xfrm>
                <a:off x="3800238" y="2171766"/>
                <a:ext cx="2548285" cy="117577"/>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Receive acknowledgement notification pacs.002 </a:t>
                </a:r>
              </a:p>
            </p:txBody>
          </p:sp>
        </p:grpSp>
        <p:grpSp>
          <p:nvGrpSpPr>
            <p:cNvPr id="57" name="Group 56">
              <a:extLst>
                <a:ext uri="{FF2B5EF4-FFF2-40B4-BE49-F238E27FC236}">
                  <a16:creationId xmlns:a16="http://schemas.microsoft.com/office/drawing/2014/main" id="{D6CBFE8C-615E-8434-7012-A3A6756868A5}"/>
                </a:ext>
              </a:extLst>
            </p:cNvPr>
            <p:cNvGrpSpPr/>
            <p:nvPr/>
          </p:nvGrpSpPr>
          <p:grpSpPr>
            <a:xfrm>
              <a:off x="4643885" y="3911682"/>
              <a:ext cx="3857580" cy="110436"/>
              <a:chOff x="5078861" y="2406119"/>
              <a:chExt cx="1564063" cy="67694"/>
            </a:xfrm>
          </p:grpSpPr>
          <p:cxnSp>
            <p:nvCxnSpPr>
              <p:cNvPr id="67" name="Straight Arrow Connector 66">
                <a:extLst>
                  <a:ext uri="{FF2B5EF4-FFF2-40B4-BE49-F238E27FC236}">
                    <a16:creationId xmlns:a16="http://schemas.microsoft.com/office/drawing/2014/main" id="{165AA70A-D41D-1022-551D-B32D03335901}"/>
                  </a:ext>
                </a:extLst>
              </p:cNvPr>
              <p:cNvCxnSpPr>
                <a:cxnSpLocks/>
              </p:cNvCxnSpPr>
              <p:nvPr/>
            </p:nvCxnSpPr>
            <p:spPr>
              <a:xfrm flipH="1">
                <a:off x="5078861" y="2473813"/>
                <a:ext cx="1564063" cy="0"/>
              </a:xfrm>
              <a:prstGeom prst="straightConnector1">
                <a:avLst/>
              </a:prstGeom>
              <a:noFill/>
              <a:ln w="6350" cap="flat" cmpd="sng" algn="ctr">
                <a:solidFill>
                  <a:srgbClr val="D3D5D6"/>
                </a:solidFill>
                <a:prstDash val="solid"/>
                <a:miter lim="800000"/>
                <a:tailEnd type="triangle"/>
              </a:ln>
              <a:effectLst/>
            </p:spPr>
          </p:cxnSp>
          <p:sp>
            <p:nvSpPr>
              <p:cNvPr id="68" name="Rectangle 67">
                <a:extLst>
                  <a:ext uri="{FF2B5EF4-FFF2-40B4-BE49-F238E27FC236}">
                    <a16:creationId xmlns:a16="http://schemas.microsoft.com/office/drawing/2014/main" id="{E062115E-10CD-F423-CFDB-DACCDA107439}"/>
                  </a:ext>
                </a:extLst>
              </p:cNvPr>
              <p:cNvSpPr/>
              <p:nvPr/>
            </p:nvSpPr>
            <p:spPr>
              <a:xfrm>
                <a:off x="5285256" y="2406119"/>
                <a:ext cx="1267132" cy="67490"/>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Receive copy of pacs.009</a:t>
                </a:r>
              </a:p>
            </p:txBody>
          </p:sp>
        </p:grpSp>
        <p:grpSp>
          <p:nvGrpSpPr>
            <p:cNvPr id="58" name="Group 57">
              <a:extLst>
                <a:ext uri="{FF2B5EF4-FFF2-40B4-BE49-F238E27FC236}">
                  <a16:creationId xmlns:a16="http://schemas.microsoft.com/office/drawing/2014/main" id="{832634FD-B48A-3FC3-9B7E-A2A17F9CA6EA}"/>
                </a:ext>
              </a:extLst>
            </p:cNvPr>
            <p:cNvGrpSpPr/>
            <p:nvPr/>
          </p:nvGrpSpPr>
          <p:grpSpPr>
            <a:xfrm>
              <a:off x="4661473" y="4285004"/>
              <a:ext cx="1564063" cy="111652"/>
              <a:chOff x="5089453" y="2750875"/>
              <a:chExt cx="1564063" cy="111652"/>
            </a:xfrm>
          </p:grpSpPr>
          <p:cxnSp>
            <p:nvCxnSpPr>
              <p:cNvPr id="65" name="Straight Arrow Connector 64">
                <a:extLst>
                  <a:ext uri="{FF2B5EF4-FFF2-40B4-BE49-F238E27FC236}">
                    <a16:creationId xmlns:a16="http://schemas.microsoft.com/office/drawing/2014/main" id="{8F6F8684-84BD-A9F7-38BC-8B77D9D69EFC}"/>
                  </a:ext>
                </a:extLst>
              </p:cNvPr>
              <p:cNvCxnSpPr>
                <a:cxnSpLocks/>
              </p:cNvCxnSpPr>
              <p:nvPr/>
            </p:nvCxnSpPr>
            <p:spPr>
              <a:xfrm flipH="1">
                <a:off x="5089453" y="2862527"/>
                <a:ext cx="1564063" cy="0"/>
              </a:xfrm>
              <a:prstGeom prst="straightConnector1">
                <a:avLst/>
              </a:prstGeom>
              <a:noFill/>
              <a:ln w="6350" cap="flat" cmpd="sng" algn="ctr">
                <a:solidFill>
                  <a:srgbClr val="D34636"/>
                </a:solidFill>
                <a:prstDash val="solid"/>
                <a:miter lim="800000"/>
                <a:tailEnd type="triangle"/>
              </a:ln>
              <a:effectLst/>
            </p:spPr>
          </p:cxnSp>
          <p:sp>
            <p:nvSpPr>
              <p:cNvPr id="66" name="Rectangle 65">
                <a:extLst>
                  <a:ext uri="{FF2B5EF4-FFF2-40B4-BE49-F238E27FC236}">
                    <a16:creationId xmlns:a16="http://schemas.microsoft.com/office/drawing/2014/main" id="{0B9728F7-C989-1D9C-62F7-AF3421FB8EFF}"/>
                  </a:ext>
                </a:extLst>
              </p:cNvPr>
              <p:cNvSpPr/>
              <p:nvPr/>
            </p:nvSpPr>
            <p:spPr>
              <a:xfrm>
                <a:off x="5293401" y="2750875"/>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Credit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59" name="Group 58">
              <a:extLst>
                <a:ext uri="{FF2B5EF4-FFF2-40B4-BE49-F238E27FC236}">
                  <a16:creationId xmlns:a16="http://schemas.microsoft.com/office/drawing/2014/main" id="{588CF347-F9E5-34FC-131C-71B9B886F28B}"/>
                </a:ext>
              </a:extLst>
            </p:cNvPr>
            <p:cNvGrpSpPr/>
            <p:nvPr/>
          </p:nvGrpSpPr>
          <p:grpSpPr>
            <a:xfrm>
              <a:off x="4661473" y="4421097"/>
              <a:ext cx="1564063" cy="111652"/>
              <a:chOff x="5089453" y="2750875"/>
              <a:chExt cx="1564063" cy="111652"/>
            </a:xfrm>
          </p:grpSpPr>
          <p:cxnSp>
            <p:nvCxnSpPr>
              <p:cNvPr id="63" name="Straight Arrow Connector 62">
                <a:extLst>
                  <a:ext uri="{FF2B5EF4-FFF2-40B4-BE49-F238E27FC236}">
                    <a16:creationId xmlns:a16="http://schemas.microsoft.com/office/drawing/2014/main" id="{95EC1ABA-7D81-09CD-648C-5C4303CE6F9F}"/>
                  </a:ext>
                </a:extLst>
              </p:cNvPr>
              <p:cNvCxnSpPr>
                <a:cxnSpLocks/>
              </p:cNvCxnSpPr>
              <p:nvPr/>
            </p:nvCxnSpPr>
            <p:spPr>
              <a:xfrm flipH="1">
                <a:off x="5089453" y="2862527"/>
                <a:ext cx="1564063" cy="0"/>
              </a:xfrm>
              <a:prstGeom prst="straightConnector1">
                <a:avLst/>
              </a:prstGeom>
              <a:noFill/>
              <a:ln w="6350" cap="flat" cmpd="sng" algn="ctr">
                <a:solidFill>
                  <a:srgbClr val="D34636"/>
                </a:solidFill>
                <a:prstDash val="solid"/>
                <a:miter lim="800000"/>
                <a:tailEnd type="triangle"/>
              </a:ln>
              <a:effectLst/>
            </p:spPr>
          </p:cxnSp>
          <p:sp>
            <p:nvSpPr>
              <p:cNvPr id="64" name="Rectangle 63">
                <a:extLst>
                  <a:ext uri="{FF2B5EF4-FFF2-40B4-BE49-F238E27FC236}">
                    <a16:creationId xmlns:a16="http://schemas.microsoft.com/office/drawing/2014/main" id="{993107A2-11FE-9C2F-8B76-F2B418789294}"/>
                  </a:ext>
                </a:extLst>
              </p:cNvPr>
              <p:cNvSpPr/>
              <p:nvPr/>
            </p:nvSpPr>
            <p:spPr>
              <a:xfrm>
                <a:off x="5293401" y="2750875"/>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u="none" strike="noStrike" kern="0" cap="none" spc="0" normalizeH="0" baseline="0" noProof="0" dirty="0">
                    <a:ln>
                      <a:noFill/>
                    </a:ln>
                    <a:solidFill>
                      <a:srgbClr val="D34636"/>
                    </a:solidFill>
                    <a:effectLst/>
                    <a:uLnTx/>
                    <a:uFillTx/>
                    <a:latin typeface="Avenir" panose="02000503020000020003" pitchFamily="2" charset="0"/>
                  </a:rPr>
                  <a:t>Credit Advice </a:t>
                </a:r>
                <a:r>
                  <a:rPr kumimoji="0" lang="en-GB" sz="750" u="none" strike="noStrike" kern="0" cap="none" spc="0" normalizeH="0" baseline="0" noProof="0" dirty="0">
                    <a:ln>
                      <a:noFill/>
                    </a:ln>
                    <a:solidFill>
                      <a:srgbClr val="D34636"/>
                    </a:solidFill>
                    <a:effectLst/>
                    <a:uLnTx/>
                    <a:uFillTx/>
                    <a:latin typeface="Avenir" panose="02000503020000020003" pitchFamily="2" charset="0"/>
                  </a:rPr>
                  <a:t>camt.054</a:t>
                </a:r>
                <a:endParaRPr kumimoji="0" lang="en-US" sz="750" u="none" strike="noStrike" kern="0" cap="none" spc="0" normalizeH="0" baseline="0" noProof="0" dirty="0">
                  <a:ln>
                    <a:noFill/>
                  </a:ln>
                  <a:solidFill>
                    <a:srgbClr val="D34636"/>
                  </a:solidFill>
                  <a:effectLst/>
                  <a:uLnTx/>
                  <a:uFillTx/>
                  <a:latin typeface="Avenir" panose="02000503020000020003" pitchFamily="2" charset="0"/>
                </a:endParaRPr>
              </a:p>
            </p:txBody>
          </p:sp>
        </p:grpSp>
        <p:grpSp>
          <p:nvGrpSpPr>
            <p:cNvPr id="60" name="Group 59">
              <a:extLst>
                <a:ext uri="{FF2B5EF4-FFF2-40B4-BE49-F238E27FC236}">
                  <a16:creationId xmlns:a16="http://schemas.microsoft.com/office/drawing/2014/main" id="{3A0B44B2-4AF4-3630-CCDC-9DAAEF8E8A52}"/>
                </a:ext>
              </a:extLst>
            </p:cNvPr>
            <p:cNvGrpSpPr/>
            <p:nvPr/>
          </p:nvGrpSpPr>
          <p:grpSpPr>
            <a:xfrm>
              <a:off x="4658891" y="2801001"/>
              <a:ext cx="3867544" cy="137210"/>
              <a:chOff x="5078863" y="2371686"/>
              <a:chExt cx="3033363" cy="108695"/>
            </a:xfrm>
          </p:grpSpPr>
          <p:cxnSp>
            <p:nvCxnSpPr>
              <p:cNvPr id="61" name="Straight Arrow Connector 60">
                <a:extLst>
                  <a:ext uri="{FF2B5EF4-FFF2-40B4-BE49-F238E27FC236}">
                    <a16:creationId xmlns:a16="http://schemas.microsoft.com/office/drawing/2014/main" id="{BA180C2E-593A-6222-5610-7F3786BE8465}"/>
                  </a:ext>
                </a:extLst>
              </p:cNvPr>
              <p:cNvCxnSpPr>
                <a:cxnSpLocks/>
              </p:cNvCxnSpPr>
              <p:nvPr/>
            </p:nvCxnSpPr>
            <p:spPr>
              <a:xfrm flipH="1">
                <a:off x="5078863" y="2473813"/>
                <a:ext cx="3033363" cy="0"/>
              </a:xfrm>
              <a:prstGeom prst="straightConnector1">
                <a:avLst/>
              </a:prstGeom>
              <a:noFill/>
              <a:ln w="6350" cap="flat" cmpd="sng" algn="ctr">
                <a:solidFill>
                  <a:srgbClr val="000000"/>
                </a:solidFill>
                <a:prstDash val="solid"/>
                <a:miter lim="800000"/>
                <a:tailEnd type="triangle"/>
              </a:ln>
              <a:effectLst/>
            </p:spPr>
          </p:cxnSp>
          <p:sp>
            <p:nvSpPr>
              <p:cNvPr id="62" name="Rectangle 61">
                <a:extLst>
                  <a:ext uri="{FF2B5EF4-FFF2-40B4-BE49-F238E27FC236}">
                    <a16:creationId xmlns:a16="http://schemas.microsoft.com/office/drawing/2014/main" id="{F2E2EBE2-7E8F-BDF2-6DF6-8D11AD5BB9A3}"/>
                  </a:ext>
                </a:extLst>
              </p:cNvPr>
              <p:cNvSpPr/>
              <p:nvPr/>
            </p:nvSpPr>
            <p:spPr>
              <a:xfrm>
                <a:off x="5369201" y="2371686"/>
                <a:ext cx="246928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u="none" strike="noStrike" kern="0" cap="none" spc="0" normalizeH="0" baseline="0" noProof="0" dirty="0">
                    <a:ln>
                      <a:noFill/>
                    </a:ln>
                    <a:effectLst/>
                    <a:uLnTx/>
                    <a:uFillTx/>
                    <a:latin typeface="Avenir" panose="02000503020000020003" pitchFamily="2" charset="0"/>
                  </a:rPr>
                  <a:t>Receive acknowledgement notification pacs.002 </a:t>
                </a:r>
              </a:p>
            </p:txBody>
          </p:sp>
        </p:grpSp>
      </p:grpSp>
      <p:pic>
        <p:nvPicPr>
          <p:cNvPr id="6" name="Picture 5" descr="A close up of a sign&#10;&#10;AI-generated content may be incorrect.">
            <a:extLst>
              <a:ext uri="{FF2B5EF4-FFF2-40B4-BE49-F238E27FC236}">
                <a16:creationId xmlns:a16="http://schemas.microsoft.com/office/drawing/2014/main" id="{E4EE4CB9-AAF8-37D7-356E-BD2601ACDF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7" name="Group 6">
            <a:extLst>
              <a:ext uri="{FF2B5EF4-FFF2-40B4-BE49-F238E27FC236}">
                <a16:creationId xmlns:a16="http://schemas.microsoft.com/office/drawing/2014/main" id="{8FE80332-EA64-3124-C0A7-A8FC138D14EC}"/>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DD8EE25D-55E7-BF66-DCE3-89CC2C981718}"/>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2" name="Oval 11">
              <a:extLst>
                <a:ext uri="{FF2B5EF4-FFF2-40B4-BE49-F238E27FC236}">
                  <a16:creationId xmlns:a16="http://schemas.microsoft.com/office/drawing/2014/main" id="{49353B5A-1CC5-E953-A6D6-D2DA731C879C}"/>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202781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7D0CC-8B36-B402-F3BE-CAA2D9DEB3D8}"/>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81ED334-8704-5BF0-70CB-A85F32F430FA}"/>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158186B3-628D-D8FE-4C9F-7C92E0D38A0E}"/>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55149ADD-9A35-A2BC-117B-3EFE439350F8}"/>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5BC71405-1271-0C8B-4E88-444E2F906F59}"/>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631C27CA-DC85-CD1A-DB03-4620E52E9E3F}"/>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BB700939-A71B-2ABB-B499-0C204418886C}"/>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0AE49FC1-C2F3-F498-6F7B-71F6D61F93C7}"/>
              </a:ext>
            </a:extLst>
          </p:cNvPr>
          <p:cNvSpPr/>
          <p:nvPr/>
        </p:nvSpPr>
        <p:spPr>
          <a:xfrm>
            <a:off x="4894884" y="215329"/>
            <a:ext cx="6689652"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آلية التسوية الخاصة بعضو </a:t>
            </a:r>
            <a:r>
              <a:rPr lang="ar-KW" sz="2600" b="1" dirty="0" err="1">
                <a:solidFill>
                  <a:schemeClr val="accent1">
                    <a:lumMod val="50000"/>
                  </a:schemeClr>
                </a:solidFill>
                <a:latin typeface="Calibri" pitchFamily="34" charset="0"/>
                <a:cs typeface="mohammad bold art 1" pitchFamily="2" charset="-78"/>
              </a:rPr>
              <a:t>التقاص</a:t>
            </a:r>
            <a:r>
              <a:rPr lang="ar-KW" sz="2600" b="1" dirty="0">
                <a:solidFill>
                  <a:schemeClr val="accent1">
                    <a:lumMod val="50000"/>
                  </a:schemeClr>
                </a:solidFill>
                <a:latin typeface="Calibri" pitchFamily="34" charset="0"/>
                <a:cs typeface="mohammad bold art 1" pitchFamily="2" charset="-78"/>
              </a:rPr>
              <a:t> وسيط غير مؤهل</a:t>
            </a:r>
          </a:p>
        </p:txBody>
      </p:sp>
      <p:sp>
        <p:nvSpPr>
          <p:cNvPr id="13" name="Slide Number Placeholder 12">
            <a:extLst>
              <a:ext uri="{FF2B5EF4-FFF2-40B4-BE49-F238E27FC236}">
                <a16:creationId xmlns:a16="http://schemas.microsoft.com/office/drawing/2014/main" id="{5D6FAB1C-2363-7F45-1909-2A3B2ED31A6F}"/>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11</a:t>
            </a:r>
          </a:p>
        </p:txBody>
      </p:sp>
      <p:grpSp>
        <p:nvGrpSpPr>
          <p:cNvPr id="208" name="Group 207">
            <a:extLst>
              <a:ext uri="{FF2B5EF4-FFF2-40B4-BE49-F238E27FC236}">
                <a16:creationId xmlns:a16="http://schemas.microsoft.com/office/drawing/2014/main" id="{83F0C9B7-D88E-184F-AC47-D0BACD7A2EFC}"/>
              </a:ext>
            </a:extLst>
          </p:cNvPr>
          <p:cNvGrpSpPr/>
          <p:nvPr/>
        </p:nvGrpSpPr>
        <p:grpSpPr>
          <a:xfrm>
            <a:off x="292608" y="774242"/>
            <a:ext cx="11687897" cy="4897748"/>
            <a:chOff x="-7424" y="1137026"/>
            <a:chExt cx="9155234" cy="4796895"/>
          </a:xfrm>
        </p:grpSpPr>
        <p:sp>
          <p:nvSpPr>
            <p:cNvPr id="209" name="Rectangle: Rounded Corners 297">
              <a:extLst>
                <a:ext uri="{FF2B5EF4-FFF2-40B4-BE49-F238E27FC236}">
                  <a16:creationId xmlns:a16="http://schemas.microsoft.com/office/drawing/2014/main" id="{2796F045-F3B4-B8B7-DA88-686E44E279AB}"/>
                </a:ext>
              </a:extLst>
            </p:cNvPr>
            <p:cNvSpPr/>
            <p:nvPr/>
          </p:nvSpPr>
          <p:spPr>
            <a:xfrm>
              <a:off x="2543208" y="1179183"/>
              <a:ext cx="1248445" cy="39833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363736"/>
                  </a:solidFill>
                  <a:effectLst/>
                  <a:uLnTx/>
                  <a:uFillTx/>
                  <a:latin typeface="Avenir" panose="02000503020000020003" pitchFamily="2" charset="0"/>
                </a:rPr>
                <a:t>Deliverer Settlement Bank (SB1)</a:t>
              </a:r>
            </a:p>
          </p:txBody>
        </p:sp>
        <p:sp>
          <p:nvSpPr>
            <p:cNvPr id="210" name="Rectangle: Rounded Corners 299">
              <a:extLst>
                <a:ext uri="{FF2B5EF4-FFF2-40B4-BE49-F238E27FC236}">
                  <a16:creationId xmlns:a16="http://schemas.microsoft.com/office/drawing/2014/main" id="{0E1D6F6A-D390-433F-B125-080FB8BB96FE}"/>
                </a:ext>
              </a:extLst>
            </p:cNvPr>
            <p:cNvSpPr/>
            <p:nvPr/>
          </p:nvSpPr>
          <p:spPr>
            <a:xfrm>
              <a:off x="4348900" y="1143694"/>
              <a:ext cx="619980" cy="46931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363736"/>
                  </a:solidFill>
                  <a:effectLst/>
                  <a:uLnTx/>
                  <a:uFillTx/>
                  <a:latin typeface="Avenir" panose="02000503020000020003" pitchFamily="2" charset="0"/>
                </a:rPr>
                <a:t>KCC</a:t>
              </a:r>
            </a:p>
          </p:txBody>
        </p:sp>
        <p:sp>
          <p:nvSpPr>
            <p:cNvPr id="211" name="Rectangle: Rounded Corners 300">
              <a:extLst>
                <a:ext uri="{FF2B5EF4-FFF2-40B4-BE49-F238E27FC236}">
                  <a16:creationId xmlns:a16="http://schemas.microsoft.com/office/drawing/2014/main" id="{BACD78C5-6C37-A2A5-8A85-42C8ECD7B331}"/>
                </a:ext>
              </a:extLst>
            </p:cNvPr>
            <p:cNvSpPr/>
            <p:nvPr/>
          </p:nvSpPr>
          <p:spPr>
            <a:xfrm>
              <a:off x="5872789" y="1137358"/>
              <a:ext cx="615708"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363736"/>
                  </a:solidFill>
                  <a:effectLst/>
                  <a:uLnTx/>
                  <a:uFillTx/>
                  <a:latin typeface="Avenir" panose="02000503020000020003" pitchFamily="2" charset="0"/>
                </a:rPr>
                <a:t>CBK</a:t>
              </a:r>
            </a:p>
          </p:txBody>
        </p:sp>
        <p:sp>
          <p:nvSpPr>
            <p:cNvPr id="212" name="Rectangle: Rounded Corners 301">
              <a:extLst>
                <a:ext uri="{FF2B5EF4-FFF2-40B4-BE49-F238E27FC236}">
                  <a16:creationId xmlns:a16="http://schemas.microsoft.com/office/drawing/2014/main" id="{46406FA4-3BE1-1F9F-8931-E36655370780}"/>
                </a:ext>
              </a:extLst>
            </p:cNvPr>
            <p:cNvSpPr/>
            <p:nvPr/>
          </p:nvSpPr>
          <p:spPr>
            <a:xfrm>
              <a:off x="6764745" y="1137358"/>
              <a:ext cx="1320165"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363736"/>
                  </a:solidFill>
                  <a:effectLst/>
                  <a:uLnTx/>
                  <a:uFillTx/>
                  <a:latin typeface="Avenir" panose="02000503020000020003" pitchFamily="2" charset="0"/>
                </a:rPr>
                <a:t>Beneficiary’s Settlement Bank</a:t>
              </a:r>
            </a:p>
          </p:txBody>
        </p:sp>
        <p:cxnSp>
          <p:nvCxnSpPr>
            <p:cNvPr id="213" name="Straight Connector 212">
              <a:extLst>
                <a:ext uri="{FF2B5EF4-FFF2-40B4-BE49-F238E27FC236}">
                  <a16:creationId xmlns:a16="http://schemas.microsoft.com/office/drawing/2014/main" id="{73B5B519-CAAF-B028-D9FD-C48AB1680321}"/>
                </a:ext>
              </a:extLst>
            </p:cNvPr>
            <p:cNvCxnSpPr>
              <a:cxnSpLocks/>
            </p:cNvCxnSpPr>
            <p:nvPr/>
          </p:nvCxnSpPr>
          <p:spPr>
            <a:xfrm flipH="1">
              <a:off x="1619745" y="1577518"/>
              <a:ext cx="5392" cy="4356403"/>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grpSp>
          <p:nvGrpSpPr>
            <p:cNvPr id="214" name="Group 213">
              <a:extLst>
                <a:ext uri="{FF2B5EF4-FFF2-40B4-BE49-F238E27FC236}">
                  <a16:creationId xmlns:a16="http://schemas.microsoft.com/office/drawing/2014/main" id="{6D948AD7-9BA9-0138-2F11-F23011D3BA68}"/>
                </a:ext>
              </a:extLst>
            </p:cNvPr>
            <p:cNvGrpSpPr/>
            <p:nvPr/>
          </p:nvGrpSpPr>
          <p:grpSpPr>
            <a:xfrm>
              <a:off x="3178397" y="2028486"/>
              <a:ext cx="1589061" cy="156496"/>
              <a:chOff x="3612736" y="1228386"/>
              <a:chExt cx="1589061" cy="156496"/>
            </a:xfrm>
          </p:grpSpPr>
          <p:cxnSp>
            <p:nvCxnSpPr>
              <p:cNvPr id="314" name="Straight Arrow Connector 313">
                <a:extLst>
                  <a:ext uri="{FF2B5EF4-FFF2-40B4-BE49-F238E27FC236}">
                    <a16:creationId xmlns:a16="http://schemas.microsoft.com/office/drawing/2014/main" id="{90C00E52-A08E-7BCE-EAA3-07BABAC2775D}"/>
                  </a:ext>
                </a:extLst>
              </p:cNvPr>
              <p:cNvCxnSpPr>
                <a:cxnSpLocks/>
              </p:cNvCxnSpPr>
              <p:nvPr/>
            </p:nvCxnSpPr>
            <p:spPr>
              <a:xfrm flipH="1">
                <a:off x="3619849" y="1303735"/>
                <a:ext cx="1492052" cy="5293"/>
              </a:xfrm>
              <a:prstGeom prst="straightConnector1">
                <a:avLst/>
              </a:prstGeom>
              <a:noFill/>
              <a:ln w="6350" cap="flat" cmpd="sng" algn="ctr">
                <a:solidFill>
                  <a:srgbClr val="D3D5D6"/>
                </a:solidFill>
                <a:prstDash val="solid"/>
                <a:miter lim="800000"/>
                <a:tailEnd type="triangle"/>
              </a:ln>
              <a:effectLst/>
            </p:spPr>
          </p:cxnSp>
          <p:sp>
            <p:nvSpPr>
              <p:cNvPr id="315" name="Rectangle 314">
                <a:extLst>
                  <a:ext uri="{FF2B5EF4-FFF2-40B4-BE49-F238E27FC236}">
                    <a16:creationId xmlns:a16="http://schemas.microsoft.com/office/drawing/2014/main" id="{8E2AAB70-623C-3A5B-8048-1EE0F005946E}"/>
                  </a:ext>
                </a:extLst>
              </p:cNvPr>
              <p:cNvSpPr/>
              <p:nvPr/>
            </p:nvSpPr>
            <p:spPr>
              <a:xfrm>
                <a:off x="3612736" y="1228386"/>
                <a:ext cx="1589061" cy="15649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pacs.009</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15" name="Group 214">
              <a:extLst>
                <a:ext uri="{FF2B5EF4-FFF2-40B4-BE49-F238E27FC236}">
                  <a16:creationId xmlns:a16="http://schemas.microsoft.com/office/drawing/2014/main" id="{CF901974-B783-931E-FCE7-7252A5035EBA}"/>
                </a:ext>
              </a:extLst>
            </p:cNvPr>
            <p:cNvGrpSpPr/>
            <p:nvPr/>
          </p:nvGrpSpPr>
          <p:grpSpPr>
            <a:xfrm>
              <a:off x="1619745" y="1627384"/>
              <a:ext cx="3047914" cy="188906"/>
              <a:chOff x="2059477" y="962798"/>
              <a:chExt cx="3047914" cy="188906"/>
            </a:xfrm>
          </p:grpSpPr>
          <p:cxnSp>
            <p:nvCxnSpPr>
              <p:cNvPr id="312" name="Straight Arrow Connector 311">
                <a:extLst>
                  <a:ext uri="{FF2B5EF4-FFF2-40B4-BE49-F238E27FC236}">
                    <a16:creationId xmlns:a16="http://schemas.microsoft.com/office/drawing/2014/main" id="{38FCD62E-E1F0-0987-E591-729984A7FAD0}"/>
                  </a:ext>
                </a:extLst>
              </p:cNvPr>
              <p:cNvCxnSpPr/>
              <p:nvPr/>
            </p:nvCxnSpPr>
            <p:spPr>
              <a:xfrm flipH="1">
                <a:off x="2059477" y="1134121"/>
                <a:ext cx="3047914" cy="0"/>
              </a:xfrm>
              <a:prstGeom prst="straightConnector1">
                <a:avLst/>
              </a:prstGeom>
              <a:noFill/>
              <a:ln w="6350" cap="flat" cmpd="sng" algn="ctr">
                <a:solidFill>
                  <a:srgbClr val="F1594E"/>
                </a:solidFill>
                <a:prstDash val="solid"/>
                <a:miter lim="800000"/>
                <a:tailEnd type="triangle"/>
              </a:ln>
              <a:effectLst/>
            </p:spPr>
          </p:cxnSp>
          <p:sp>
            <p:nvSpPr>
              <p:cNvPr id="313" name="Rectangle 312">
                <a:extLst>
                  <a:ext uri="{FF2B5EF4-FFF2-40B4-BE49-F238E27FC236}">
                    <a16:creationId xmlns:a16="http://schemas.microsoft.com/office/drawing/2014/main" id="{F22E04E9-9630-D49E-3A9B-39302750EE14}"/>
                  </a:ext>
                </a:extLst>
              </p:cNvPr>
              <p:cNvSpPr/>
              <p:nvPr/>
            </p:nvSpPr>
            <p:spPr>
              <a:xfrm>
                <a:off x="2374456" y="962798"/>
                <a:ext cx="701384" cy="18890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rPr>
                  <a:t>Obligation Report</a:t>
                </a:r>
                <a:endParaRPr kumimoji="0" lang="en-US" sz="700" b="0" i="0" u="none" strike="noStrike" kern="0" cap="none" spc="0" normalizeH="0" baseline="0" noProof="0" dirty="0">
                  <a:ln>
                    <a:noFill/>
                  </a:ln>
                  <a:solidFill>
                    <a:srgbClr val="D34636"/>
                  </a:solidFill>
                  <a:effectLst/>
                  <a:uLnTx/>
                  <a:uFillTx/>
                  <a:latin typeface="Arial" panose="020B0604020202020204"/>
                </a:endParaRPr>
              </a:p>
            </p:txBody>
          </p:sp>
        </p:grpSp>
        <p:grpSp>
          <p:nvGrpSpPr>
            <p:cNvPr id="216" name="Group 215">
              <a:extLst>
                <a:ext uri="{FF2B5EF4-FFF2-40B4-BE49-F238E27FC236}">
                  <a16:creationId xmlns:a16="http://schemas.microsoft.com/office/drawing/2014/main" id="{B9BBD30A-4812-7115-912D-CED3E6F74B03}"/>
                </a:ext>
              </a:extLst>
            </p:cNvPr>
            <p:cNvGrpSpPr/>
            <p:nvPr/>
          </p:nvGrpSpPr>
          <p:grpSpPr>
            <a:xfrm>
              <a:off x="6217237" y="4671038"/>
              <a:ext cx="1226064" cy="190993"/>
              <a:chOff x="3616292" y="1780313"/>
              <a:chExt cx="1491099" cy="128495"/>
            </a:xfrm>
          </p:grpSpPr>
          <p:cxnSp>
            <p:nvCxnSpPr>
              <p:cNvPr id="310" name="Straight Arrow Connector 309">
                <a:extLst>
                  <a:ext uri="{FF2B5EF4-FFF2-40B4-BE49-F238E27FC236}">
                    <a16:creationId xmlns:a16="http://schemas.microsoft.com/office/drawing/2014/main" id="{DD4CAFDE-5197-ECFB-A64C-16FE11DFBAA7}"/>
                  </a:ext>
                </a:extLst>
              </p:cNvPr>
              <p:cNvCxnSpPr>
                <a:cxnSpLocks/>
              </p:cNvCxnSpPr>
              <p:nvPr/>
            </p:nvCxnSpPr>
            <p:spPr>
              <a:xfrm>
                <a:off x="3616292" y="1908808"/>
                <a:ext cx="1491099" cy="0"/>
              </a:xfrm>
              <a:prstGeom prst="straightConnector1">
                <a:avLst/>
              </a:prstGeom>
              <a:noFill/>
              <a:ln w="6350" cap="flat" cmpd="sng" algn="ctr">
                <a:solidFill>
                  <a:srgbClr val="E7E7E7"/>
                </a:solidFill>
                <a:prstDash val="solid"/>
                <a:miter lim="800000"/>
                <a:tailEnd type="triangle"/>
              </a:ln>
              <a:effectLst/>
            </p:spPr>
          </p:cxnSp>
          <p:sp>
            <p:nvSpPr>
              <p:cNvPr id="311" name="Rectangle 310">
                <a:extLst>
                  <a:ext uri="{FF2B5EF4-FFF2-40B4-BE49-F238E27FC236}">
                    <a16:creationId xmlns:a16="http://schemas.microsoft.com/office/drawing/2014/main" id="{B8C56605-F8DF-7845-CC54-CE0A9845D0D9}"/>
                  </a:ext>
                </a:extLst>
              </p:cNvPr>
              <p:cNvSpPr/>
              <p:nvPr/>
            </p:nvSpPr>
            <p:spPr>
              <a:xfrm>
                <a:off x="3780449" y="1780313"/>
                <a:ext cx="1151938" cy="119564"/>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cxnSp>
          <p:nvCxnSpPr>
            <p:cNvPr id="217" name="Straight Connector 216">
              <a:extLst>
                <a:ext uri="{FF2B5EF4-FFF2-40B4-BE49-F238E27FC236}">
                  <a16:creationId xmlns:a16="http://schemas.microsoft.com/office/drawing/2014/main" id="{85B84B97-CD1B-89B6-6B87-E3784BC4AC53}"/>
                </a:ext>
              </a:extLst>
            </p:cNvPr>
            <p:cNvCxnSpPr>
              <a:cxnSpLocks/>
            </p:cNvCxnSpPr>
            <p:nvPr/>
          </p:nvCxnSpPr>
          <p:spPr>
            <a:xfrm>
              <a:off x="0" y="3139506"/>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cxnSp>
          <p:nvCxnSpPr>
            <p:cNvPr id="218" name="Straight Connector 217">
              <a:extLst>
                <a:ext uri="{FF2B5EF4-FFF2-40B4-BE49-F238E27FC236}">
                  <a16:creationId xmlns:a16="http://schemas.microsoft.com/office/drawing/2014/main" id="{5F6E7A2F-93C0-3F78-CF8B-B34FFC378BA7}"/>
                </a:ext>
              </a:extLst>
            </p:cNvPr>
            <p:cNvCxnSpPr>
              <a:cxnSpLocks/>
            </p:cNvCxnSpPr>
            <p:nvPr/>
          </p:nvCxnSpPr>
          <p:spPr>
            <a:xfrm>
              <a:off x="0" y="4156710"/>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sp>
          <p:nvSpPr>
            <p:cNvPr id="219" name="Rectangle 218">
              <a:extLst>
                <a:ext uri="{FF2B5EF4-FFF2-40B4-BE49-F238E27FC236}">
                  <a16:creationId xmlns:a16="http://schemas.microsoft.com/office/drawing/2014/main" id="{230026DE-2F38-8B80-5130-958D3D6D931B}"/>
                </a:ext>
              </a:extLst>
            </p:cNvPr>
            <p:cNvSpPr/>
            <p:nvPr/>
          </p:nvSpPr>
          <p:spPr>
            <a:xfrm>
              <a:off x="3810" y="4194084"/>
              <a:ext cx="1597365" cy="667947"/>
            </a:xfrm>
            <a:prstGeom prst="rect">
              <a:avLst/>
            </a:prstGeom>
            <a:solidFill>
              <a:srgbClr val="8A979F"/>
            </a:solidFill>
            <a:ln w="6350" cap="flat" cmpd="sng" algn="ctr">
              <a:noFill/>
              <a:prstDash val="solid"/>
              <a:miter lim="800000"/>
            </a:ln>
            <a:effectLst/>
          </p:spPr>
          <p:txBody>
            <a:bodyPr rtlCol="0" anchor="ctr"/>
            <a:lstStyle/>
            <a:p>
              <a:pPr algn="ctr">
                <a:defRPr/>
              </a:pPr>
              <a:r>
                <a:rPr lang="en-US" sz="800" kern="0" dirty="0">
                  <a:solidFill>
                    <a:schemeClr val="bg1"/>
                  </a:solidFill>
                  <a:latin typeface="Avenir Medium" panose="02000503020000020003" pitchFamily="2" charset="0"/>
                </a:rPr>
                <a:t>PW4</a:t>
              </a:r>
            </a:p>
            <a:p>
              <a:pPr algn="ctr">
                <a:spcBef>
                  <a:spcPts val="600"/>
                </a:spcBef>
                <a:spcAft>
                  <a:spcPts val="0"/>
                </a:spcAft>
                <a:defRPr/>
              </a:pPr>
              <a:r>
                <a:rPr lang="en-US" sz="700" kern="0" dirty="0">
                  <a:solidFill>
                    <a:schemeClr val="bg1"/>
                  </a:solidFill>
                  <a:latin typeface="Avenir Book" panose="02000503020000020003" pitchFamily="2" charset="0"/>
                </a:rPr>
                <a:t>Cash movement from KCC a/c in CBK to SB a/c in the CBK. The settlement instruction will have the end beneficiary details</a:t>
              </a:r>
            </a:p>
          </p:txBody>
        </p:sp>
        <p:grpSp>
          <p:nvGrpSpPr>
            <p:cNvPr id="220" name="Group 219">
              <a:extLst>
                <a:ext uri="{FF2B5EF4-FFF2-40B4-BE49-F238E27FC236}">
                  <a16:creationId xmlns:a16="http://schemas.microsoft.com/office/drawing/2014/main" id="{453330DF-F202-CA4B-638E-A89C87A58E2E}"/>
                </a:ext>
              </a:extLst>
            </p:cNvPr>
            <p:cNvGrpSpPr/>
            <p:nvPr/>
          </p:nvGrpSpPr>
          <p:grpSpPr>
            <a:xfrm>
              <a:off x="4653000" y="4220933"/>
              <a:ext cx="1589061" cy="229127"/>
              <a:chOff x="2043353" y="1354160"/>
              <a:chExt cx="1589061" cy="229127"/>
            </a:xfrm>
          </p:grpSpPr>
          <p:cxnSp>
            <p:nvCxnSpPr>
              <p:cNvPr id="308" name="Straight Arrow Connector 307">
                <a:extLst>
                  <a:ext uri="{FF2B5EF4-FFF2-40B4-BE49-F238E27FC236}">
                    <a16:creationId xmlns:a16="http://schemas.microsoft.com/office/drawing/2014/main" id="{CE8526DD-1346-1387-1E56-2BAC0F3888AC}"/>
                  </a:ext>
                </a:extLst>
              </p:cNvPr>
              <p:cNvCxnSpPr/>
              <p:nvPr/>
            </p:nvCxnSpPr>
            <p:spPr>
              <a:xfrm>
                <a:off x="2059477" y="1470658"/>
                <a:ext cx="1556815" cy="0"/>
              </a:xfrm>
              <a:prstGeom prst="straightConnector1">
                <a:avLst/>
              </a:prstGeom>
              <a:noFill/>
              <a:ln w="6350" cap="flat" cmpd="sng" algn="ctr">
                <a:solidFill>
                  <a:srgbClr val="D3D5D6"/>
                </a:solidFill>
                <a:prstDash val="solid"/>
                <a:miter lim="800000"/>
                <a:tailEnd type="triangle"/>
              </a:ln>
              <a:effectLst/>
            </p:spPr>
          </p:cxnSp>
          <p:sp>
            <p:nvSpPr>
              <p:cNvPr id="309" name="Rectangle 308">
                <a:extLst>
                  <a:ext uri="{FF2B5EF4-FFF2-40B4-BE49-F238E27FC236}">
                    <a16:creationId xmlns:a16="http://schemas.microsoft.com/office/drawing/2014/main" id="{5D3D2DB9-626F-7D85-D98C-8BB7B117345F}"/>
                  </a:ext>
                </a:extLst>
              </p:cNvPr>
              <p:cNvSpPr/>
              <p:nvPr/>
            </p:nvSpPr>
            <p:spPr>
              <a:xfrm>
                <a:off x="2043353" y="1354160"/>
                <a:ext cx="1589061" cy="229127"/>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pacs.008</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21" name="Group 220">
              <a:extLst>
                <a:ext uri="{FF2B5EF4-FFF2-40B4-BE49-F238E27FC236}">
                  <a16:creationId xmlns:a16="http://schemas.microsoft.com/office/drawing/2014/main" id="{1B48CEF4-C5A5-6F24-0D79-5B23971C4D95}"/>
                </a:ext>
              </a:extLst>
            </p:cNvPr>
            <p:cNvGrpSpPr/>
            <p:nvPr/>
          </p:nvGrpSpPr>
          <p:grpSpPr>
            <a:xfrm>
              <a:off x="4516694" y="4511110"/>
              <a:ext cx="1855208" cy="108695"/>
              <a:chOff x="4933288" y="2428836"/>
              <a:chExt cx="1855208" cy="108695"/>
            </a:xfrm>
          </p:grpSpPr>
          <p:cxnSp>
            <p:nvCxnSpPr>
              <p:cNvPr id="306" name="Straight Arrow Connector 305">
                <a:extLst>
                  <a:ext uri="{FF2B5EF4-FFF2-40B4-BE49-F238E27FC236}">
                    <a16:creationId xmlns:a16="http://schemas.microsoft.com/office/drawing/2014/main" id="{15A2049D-ED11-0106-A504-D10C399D755E}"/>
                  </a:ext>
                </a:extLst>
              </p:cNvPr>
              <p:cNvCxnSpPr>
                <a:cxnSpLocks/>
              </p:cNvCxnSpPr>
              <p:nvPr/>
            </p:nvCxnSpPr>
            <p:spPr>
              <a:xfrm flipH="1">
                <a:off x="5078861" y="2473813"/>
                <a:ext cx="1564063" cy="0"/>
              </a:xfrm>
              <a:prstGeom prst="straightConnector1">
                <a:avLst/>
              </a:prstGeom>
              <a:noFill/>
              <a:ln w="6350" cap="flat" cmpd="sng" algn="ctr">
                <a:solidFill>
                  <a:srgbClr val="000000"/>
                </a:solidFill>
                <a:prstDash val="solid"/>
                <a:miter lim="800000"/>
                <a:tailEnd type="triangle"/>
              </a:ln>
              <a:effectLst/>
            </p:spPr>
          </p:cxnSp>
          <p:sp>
            <p:nvSpPr>
              <p:cNvPr id="307" name="Rectangle 306">
                <a:extLst>
                  <a:ext uri="{FF2B5EF4-FFF2-40B4-BE49-F238E27FC236}">
                    <a16:creationId xmlns:a16="http://schemas.microsoft.com/office/drawing/2014/main" id="{548F638D-36F9-9A80-A1EE-993D78C8A7BA}"/>
                  </a:ext>
                </a:extLst>
              </p:cNvPr>
              <p:cNvSpPr/>
              <p:nvPr/>
            </p:nvSpPr>
            <p:spPr>
              <a:xfrm>
                <a:off x="4933288" y="2428836"/>
                <a:ext cx="185520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Receive acknowledgement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notification pacs.002 </a:t>
                </a:r>
              </a:p>
            </p:txBody>
          </p:sp>
        </p:grpSp>
        <p:grpSp>
          <p:nvGrpSpPr>
            <p:cNvPr id="222" name="Group 221">
              <a:extLst>
                <a:ext uri="{FF2B5EF4-FFF2-40B4-BE49-F238E27FC236}">
                  <a16:creationId xmlns:a16="http://schemas.microsoft.com/office/drawing/2014/main" id="{86F9353C-0EE6-8F0E-134D-3D7C3CE11471}"/>
                </a:ext>
              </a:extLst>
            </p:cNvPr>
            <p:cNvGrpSpPr/>
            <p:nvPr/>
          </p:nvGrpSpPr>
          <p:grpSpPr>
            <a:xfrm>
              <a:off x="4662268" y="4671803"/>
              <a:ext cx="1564063" cy="111652"/>
              <a:chOff x="5087339" y="2575054"/>
              <a:chExt cx="1564063" cy="111652"/>
            </a:xfrm>
          </p:grpSpPr>
          <p:cxnSp>
            <p:nvCxnSpPr>
              <p:cNvPr id="304" name="Straight Arrow Connector 303">
                <a:extLst>
                  <a:ext uri="{FF2B5EF4-FFF2-40B4-BE49-F238E27FC236}">
                    <a16:creationId xmlns:a16="http://schemas.microsoft.com/office/drawing/2014/main" id="{454237F5-AADB-B671-D164-7F7C8DB1E64C}"/>
                  </a:ext>
                </a:extLst>
              </p:cNvPr>
              <p:cNvCxnSpPr>
                <a:cxnSpLocks/>
              </p:cNvCxnSpPr>
              <p:nvPr/>
            </p:nvCxnSpPr>
            <p:spPr>
              <a:xfrm flipH="1">
                <a:off x="5087339" y="2686706"/>
                <a:ext cx="1564063" cy="0"/>
              </a:xfrm>
              <a:prstGeom prst="straightConnector1">
                <a:avLst/>
              </a:prstGeom>
              <a:noFill/>
              <a:ln w="6350" cap="flat" cmpd="sng" algn="ctr">
                <a:solidFill>
                  <a:srgbClr val="E7E7E7"/>
                </a:solidFill>
                <a:prstDash val="solid"/>
                <a:miter lim="800000"/>
                <a:tailEnd type="triangle"/>
              </a:ln>
              <a:effectLst/>
            </p:spPr>
          </p:cxnSp>
          <p:sp>
            <p:nvSpPr>
              <p:cNvPr id="305" name="Rectangle 304">
                <a:extLst>
                  <a:ext uri="{FF2B5EF4-FFF2-40B4-BE49-F238E27FC236}">
                    <a16:creationId xmlns:a16="http://schemas.microsoft.com/office/drawing/2014/main" id="{B5E432FC-EF6C-2DAD-14D6-3F5D67A5ECD3}"/>
                  </a:ext>
                </a:extLst>
              </p:cNvPr>
              <p:cNvSpPr/>
              <p:nvPr/>
            </p:nvSpPr>
            <p:spPr>
              <a:xfrm>
                <a:off x="5293401" y="2575054"/>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1594E"/>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F1594E"/>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F1594E"/>
                  </a:solidFill>
                  <a:effectLst/>
                  <a:uLnTx/>
                  <a:uFillTx/>
                  <a:latin typeface="Arial" panose="020B0604020202020204"/>
                  <a:ea typeface="+mn-ea"/>
                  <a:cs typeface="+mn-cs"/>
                </a:endParaRPr>
              </a:p>
            </p:txBody>
          </p:sp>
        </p:grpSp>
        <p:grpSp>
          <p:nvGrpSpPr>
            <p:cNvPr id="223" name="Group 222">
              <a:extLst>
                <a:ext uri="{FF2B5EF4-FFF2-40B4-BE49-F238E27FC236}">
                  <a16:creationId xmlns:a16="http://schemas.microsoft.com/office/drawing/2014/main" id="{92A2121A-BC2D-24D4-73AC-BCDC3173ABCC}"/>
                </a:ext>
              </a:extLst>
            </p:cNvPr>
            <p:cNvGrpSpPr/>
            <p:nvPr/>
          </p:nvGrpSpPr>
          <p:grpSpPr>
            <a:xfrm>
              <a:off x="3192338" y="2440221"/>
              <a:ext cx="1491099" cy="97171"/>
              <a:chOff x="3616292" y="1512568"/>
              <a:chExt cx="1491099" cy="97171"/>
            </a:xfrm>
          </p:grpSpPr>
          <p:cxnSp>
            <p:nvCxnSpPr>
              <p:cNvPr id="302" name="Straight Arrow Connector 301">
                <a:extLst>
                  <a:ext uri="{FF2B5EF4-FFF2-40B4-BE49-F238E27FC236}">
                    <a16:creationId xmlns:a16="http://schemas.microsoft.com/office/drawing/2014/main" id="{F19B85A4-6BDC-5580-7010-AB6E798B8436}"/>
                  </a:ext>
                </a:extLst>
              </p:cNvPr>
              <p:cNvCxnSpPr>
                <a:cxnSpLocks/>
              </p:cNvCxnSpPr>
              <p:nvPr/>
            </p:nvCxnSpPr>
            <p:spPr>
              <a:xfrm flipV="1">
                <a:off x="3616292" y="1608808"/>
                <a:ext cx="1491099" cy="931"/>
              </a:xfrm>
              <a:prstGeom prst="straightConnector1">
                <a:avLst/>
              </a:prstGeom>
              <a:noFill/>
              <a:ln w="6350" cap="flat" cmpd="sng" algn="ctr">
                <a:solidFill>
                  <a:srgbClr val="E7E7E7"/>
                </a:solidFill>
                <a:prstDash val="solid"/>
                <a:miter lim="800000"/>
                <a:tailEnd type="triangle"/>
              </a:ln>
              <a:effectLst/>
            </p:spPr>
          </p:cxnSp>
          <p:sp>
            <p:nvSpPr>
              <p:cNvPr id="303" name="Rectangle 302">
                <a:extLst>
                  <a:ext uri="{FF2B5EF4-FFF2-40B4-BE49-F238E27FC236}">
                    <a16:creationId xmlns:a16="http://schemas.microsoft.com/office/drawing/2014/main" id="{81213157-8DCD-1C66-F594-3449DCD19D1A}"/>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cxnSp>
          <p:nvCxnSpPr>
            <p:cNvPr id="224" name="Straight Connector 223">
              <a:extLst>
                <a:ext uri="{FF2B5EF4-FFF2-40B4-BE49-F238E27FC236}">
                  <a16:creationId xmlns:a16="http://schemas.microsoft.com/office/drawing/2014/main" id="{318324C3-0814-46DB-A590-2AC952D6F312}"/>
                </a:ext>
              </a:extLst>
            </p:cNvPr>
            <p:cNvCxnSpPr>
              <a:cxnSpLocks/>
            </p:cNvCxnSpPr>
            <p:nvPr/>
          </p:nvCxnSpPr>
          <p:spPr>
            <a:xfrm>
              <a:off x="0" y="1982509"/>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grpSp>
          <p:nvGrpSpPr>
            <p:cNvPr id="225" name="Group 224">
              <a:extLst>
                <a:ext uri="{FF2B5EF4-FFF2-40B4-BE49-F238E27FC236}">
                  <a16:creationId xmlns:a16="http://schemas.microsoft.com/office/drawing/2014/main" id="{193AEA4C-200C-52A2-A191-2FC2D6547358}"/>
                </a:ext>
              </a:extLst>
            </p:cNvPr>
            <p:cNvGrpSpPr/>
            <p:nvPr/>
          </p:nvGrpSpPr>
          <p:grpSpPr>
            <a:xfrm>
              <a:off x="6085704" y="5169162"/>
              <a:ext cx="1525455" cy="161562"/>
              <a:chOff x="4933288" y="2428836"/>
              <a:chExt cx="1855208" cy="108695"/>
            </a:xfrm>
          </p:grpSpPr>
          <p:cxnSp>
            <p:nvCxnSpPr>
              <p:cNvPr id="300" name="Straight Arrow Connector 299">
                <a:extLst>
                  <a:ext uri="{FF2B5EF4-FFF2-40B4-BE49-F238E27FC236}">
                    <a16:creationId xmlns:a16="http://schemas.microsoft.com/office/drawing/2014/main" id="{951BDBC9-C9FA-6C59-D94C-A2FCD6734EBD}"/>
                  </a:ext>
                </a:extLst>
              </p:cNvPr>
              <p:cNvCxnSpPr>
                <a:cxnSpLocks/>
              </p:cNvCxnSpPr>
              <p:nvPr/>
            </p:nvCxnSpPr>
            <p:spPr>
              <a:xfrm flipV="1">
                <a:off x="5073475" y="2491037"/>
                <a:ext cx="1476758" cy="1530"/>
              </a:xfrm>
              <a:prstGeom prst="straightConnector1">
                <a:avLst/>
              </a:prstGeom>
              <a:noFill/>
              <a:ln w="6350" cap="flat" cmpd="sng" algn="ctr">
                <a:solidFill>
                  <a:srgbClr val="000000"/>
                </a:solidFill>
                <a:prstDash val="solid"/>
                <a:miter lim="800000"/>
                <a:tailEnd type="triangle"/>
              </a:ln>
              <a:effectLst/>
            </p:spPr>
          </p:cxnSp>
          <p:sp>
            <p:nvSpPr>
              <p:cNvPr id="301" name="Rectangle 300">
                <a:extLst>
                  <a:ext uri="{FF2B5EF4-FFF2-40B4-BE49-F238E27FC236}">
                    <a16:creationId xmlns:a16="http://schemas.microsoft.com/office/drawing/2014/main" id="{971D5E6C-6268-C498-DF7E-81345AD5B6DD}"/>
                  </a:ext>
                </a:extLst>
              </p:cNvPr>
              <p:cNvSpPr/>
              <p:nvPr/>
            </p:nvSpPr>
            <p:spPr>
              <a:xfrm>
                <a:off x="4933288" y="2428836"/>
                <a:ext cx="185520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Receive acknowledgement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notification pacs.002 </a:t>
                </a:r>
              </a:p>
            </p:txBody>
          </p:sp>
        </p:grpSp>
        <p:grpSp>
          <p:nvGrpSpPr>
            <p:cNvPr id="226" name="Group 225">
              <a:extLst>
                <a:ext uri="{FF2B5EF4-FFF2-40B4-BE49-F238E27FC236}">
                  <a16:creationId xmlns:a16="http://schemas.microsoft.com/office/drawing/2014/main" id="{E11D98A0-2551-22E6-EC46-C25A65A6554A}"/>
                </a:ext>
              </a:extLst>
            </p:cNvPr>
            <p:cNvGrpSpPr/>
            <p:nvPr/>
          </p:nvGrpSpPr>
          <p:grpSpPr>
            <a:xfrm>
              <a:off x="6212249" y="5374052"/>
              <a:ext cx="1226064" cy="144433"/>
              <a:chOff x="3616292" y="1520258"/>
              <a:chExt cx="1491099" cy="97171"/>
            </a:xfrm>
          </p:grpSpPr>
          <p:cxnSp>
            <p:nvCxnSpPr>
              <p:cNvPr id="298" name="Straight Arrow Connector 297">
                <a:extLst>
                  <a:ext uri="{FF2B5EF4-FFF2-40B4-BE49-F238E27FC236}">
                    <a16:creationId xmlns:a16="http://schemas.microsoft.com/office/drawing/2014/main" id="{8D6309B5-FF27-CF7D-7E77-D51AFED499C7}"/>
                  </a:ext>
                </a:extLst>
              </p:cNvPr>
              <p:cNvCxnSpPr>
                <a:cxnSpLocks/>
              </p:cNvCxnSpPr>
              <p:nvPr/>
            </p:nvCxnSpPr>
            <p:spPr>
              <a:xfrm flipV="1">
                <a:off x="3616292" y="1608808"/>
                <a:ext cx="1491099" cy="931"/>
              </a:xfrm>
              <a:prstGeom prst="straightConnector1">
                <a:avLst/>
              </a:prstGeom>
              <a:noFill/>
              <a:ln w="6350" cap="flat" cmpd="sng" algn="ctr">
                <a:solidFill>
                  <a:srgbClr val="E7E7E7"/>
                </a:solidFill>
                <a:prstDash val="solid"/>
                <a:miter lim="800000"/>
                <a:tailEnd type="triangle"/>
              </a:ln>
              <a:effectLst/>
            </p:spPr>
          </p:cxnSp>
          <p:sp>
            <p:nvSpPr>
              <p:cNvPr id="299" name="Rectangle 298">
                <a:extLst>
                  <a:ext uri="{FF2B5EF4-FFF2-40B4-BE49-F238E27FC236}">
                    <a16:creationId xmlns:a16="http://schemas.microsoft.com/office/drawing/2014/main" id="{5CBBE7E8-8A69-A27C-3B4D-23EE52F71370}"/>
                  </a:ext>
                </a:extLst>
              </p:cNvPr>
              <p:cNvSpPr/>
              <p:nvPr/>
            </p:nvSpPr>
            <p:spPr>
              <a:xfrm>
                <a:off x="3723378" y="1520258"/>
                <a:ext cx="1313273"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27" name="Group 226">
              <a:extLst>
                <a:ext uri="{FF2B5EF4-FFF2-40B4-BE49-F238E27FC236}">
                  <a16:creationId xmlns:a16="http://schemas.microsoft.com/office/drawing/2014/main" id="{CA43FBA3-B67D-2865-287E-4ABBA3CACCDE}"/>
                </a:ext>
              </a:extLst>
            </p:cNvPr>
            <p:cNvGrpSpPr/>
            <p:nvPr/>
          </p:nvGrpSpPr>
          <p:grpSpPr>
            <a:xfrm>
              <a:off x="6112630" y="4917287"/>
              <a:ext cx="1437275" cy="232613"/>
              <a:chOff x="3491581" y="1228386"/>
              <a:chExt cx="1747967" cy="156496"/>
            </a:xfrm>
          </p:grpSpPr>
          <p:cxnSp>
            <p:nvCxnSpPr>
              <p:cNvPr id="296" name="Straight Arrow Connector 295">
                <a:extLst>
                  <a:ext uri="{FF2B5EF4-FFF2-40B4-BE49-F238E27FC236}">
                    <a16:creationId xmlns:a16="http://schemas.microsoft.com/office/drawing/2014/main" id="{8C6FE813-71C5-FA57-F65F-7A7F9BB0215C}"/>
                  </a:ext>
                </a:extLst>
              </p:cNvPr>
              <p:cNvCxnSpPr>
                <a:cxnSpLocks/>
              </p:cNvCxnSpPr>
              <p:nvPr/>
            </p:nvCxnSpPr>
            <p:spPr>
              <a:xfrm flipH="1">
                <a:off x="3619849" y="1303735"/>
                <a:ext cx="1492052" cy="5293"/>
              </a:xfrm>
              <a:prstGeom prst="straightConnector1">
                <a:avLst/>
              </a:prstGeom>
              <a:noFill/>
              <a:ln w="6350" cap="flat" cmpd="sng" algn="ctr">
                <a:solidFill>
                  <a:srgbClr val="D3D5D6"/>
                </a:solidFill>
                <a:prstDash val="solid"/>
                <a:miter lim="800000"/>
                <a:tailEnd type="triangle"/>
              </a:ln>
              <a:effectLst/>
            </p:spPr>
          </p:cxnSp>
          <p:sp>
            <p:nvSpPr>
              <p:cNvPr id="297" name="Rectangle 296">
                <a:extLst>
                  <a:ext uri="{FF2B5EF4-FFF2-40B4-BE49-F238E27FC236}">
                    <a16:creationId xmlns:a16="http://schemas.microsoft.com/office/drawing/2014/main" id="{E84513E4-9FAA-8F70-0E30-950127E5077B}"/>
                  </a:ext>
                </a:extLst>
              </p:cNvPr>
              <p:cNvSpPr/>
              <p:nvPr/>
            </p:nvSpPr>
            <p:spPr>
              <a:xfrm>
                <a:off x="3491581" y="1228386"/>
                <a:ext cx="1747967" cy="15649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pacs.009</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28" name="Group 227">
              <a:extLst>
                <a:ext uri="{FF2B5EF4-FFF2-40B4-BE49-F238E27FC236}">
                  <a16:creationId xmlns:a16="http://schemas.microsoft.com/office/drawing/2014/main" id="{347FFF85-11CA-0AA9-F731-9E2BCA174624}"/>
                </a:ext>
              </a:extLst>
            </p:cNvPr>
            <p:cNvGrpSpPr/>
            <p:nvPr/>
          </p:nvGrpSpPr>
          <p:grpSpPr>
            <a:xfrm>
              <a:off x="3194640" y="2233109"/>
              <a:ext cx="1491099" cy="97171"/>
              <a:chOff x="3616292" y="1512568"/>
              <a:chExt cx="1491099" cy="97171"/>
            </a:xfrm>
          </p:grpSpPr>
          <p:cxnSp>
            <p:nvCxnSpPr>
              <p:cNvPr id="294" name="Straight Arrow Connector 293">
                <a:extLst>
                  <a:ext uri="{FF2B5EF4-FFF2-40B4-BE49-F238E27FC236}">
                    <a16:creationId xmlns:a16="http://schemas.microsoft.com/office/drawing/2014/main" id="{203F90EB-FCE7-C0AF-FA06-8BA50135D62C}"/>
                  </a:ext>
                </a:extLst>
              </p:cNvPr>
              <p:cNvCxnSpPr>
                <a:cxnSpLocks/>
              </p:cNvCxnSpPr>
              <p:nvPr/>
            </p:nvCxnSpPr>
            <p:spPr>
              <a:xfrm flipV="1">
                <a:off x="3616292" y="1608808"/>
                <a:ext cx="1491099" cy="931"/>
              </a:xfrm>
              <a:prstGeom prst="straightConnector1">
                <a:avLst/>
              </a:prstGeom>
              <a:noFill/>
              <a:ln w="6350" cap="flat" cmpd="sng" algn="ctr">
                <a:solidFill>
                  <a:srgbClr val="E7E7E7"/>
                </a:solidFill>
                <a:prstDash val="solid"/>
                <a:miter lim="800000"/>
                <a:tailEnd type="triangle"/>
              </a:ln>
              <a:effectLst/>
            </p:spPr>
          </p:cxnSp>
          <p:sp>
            <p:nvSpPr>
              <p:cNvPr id="295" name="Rectangle 294">
                <a:extLst>
                  <a:ext uri="{FF2B5EF4-FFF2-40B4-BE49-F238E27FC236}">
                    <a16:creationId xmlns:a16="http://schemas.microsoft.com/office/drawing/2014/main" id="{DAC3239E-9F7F-BE0B-D5F3-93C2B514004F}"/>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sp>
          <p:nvSpPr>
            <p:cNvPr id="229" name="Rectangle 228">
              <a:extLst>
                <a:ext uri="{FF2B5EF4-FFF2-40B4-BE49-F238E27FC236}">
                  <a16:creationId xmlns:a16="http://schemas.microsoft.com/office/drawing/2014/main" id="{38DD6632-2BDC-B5CA-CD95-60470E6C8F97}"/>
                </a:ext>
              </a:extLst>
            </p:cNvPr>
            <p:cNvSpPr/>
            <p:nvPr/>
          </p:nvSpPr>
          <p:spPr>
            <a:xfrm>
              <a:off x="-7424" y="4950445"/>
              <a:ext cx="1597365" cy="894370"/>
            </a:xfrm>
            <a:prstGeom prst="rect">
              <a:avLst/>
            </a:prstGeom>
            <a:solidFill>
              <a:srgbClr val="8A979F"/>
            </a:solidFill>
            <a:ln w="635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defRPr/>
              </a:pPr>
              <a:r>
                <a:rPr lang="en-US" sz="800" kern="0" dirty="0">
                  <a:solidFill>
                    <a:schemeClr val="bg1"/>
                  </a:solidFill>
                  <a:latin typeface="Avenir Medium" panose="02000503020000020003" pitchFamily="2" charset="0"/>
                </a:rPr>
                <a:t>PW4a</a:t>
              </a:r>
            </a:p>
            <a:p>
              <a:pPr marR="0" lvl="0" indent="0" algn="ctr" fontAlgn="auto">
                <a:lnSpc>
                  <a:spcPct val="100000"/>
                </a:lnSpc>
                <a:spcBef>
                  <a:spcPts val="600"/>
                </a:spcBef>
                <a:buClrTx/>
                <a:buSzTx/>
                <a:buFontTx/>
                <a:buNone/>
                <a:tabLst/>
                <a:defRPr/>
              </a:pPr>
              <a:r>
                <a:rPr lang="en-US" sz="700" kern="0" dirty="0">
                  <a:solidFill>
                    <a:schemeClr val="bg1"/>
                  </a:solidFill>
                  <a:latin typeface="Avenir Book" panose="02000503020000020003" pitchFamily="2" charset="0"/>
                </a:rPr>
                <a:t>Cash movement from SB CB a/c to KCC Safekeeping a/c</a:t>
              </a:r>
            </a:p>
          </p:txBody>
        </p:sp>
        <p:cxnSp>
          <p:nvCxnSpPr>
            <p:cNvPr id="230" name="Straight Connector 229">
              <a:extLst>
                <a:ext uri="{FF2B5EF4-FFF2-40B4-BE49-F238E27FC236}">
                  <a16:creationId xmlns:a16="http://schemas.microsoft.com/office/drawing/2014/main" id="{353FF53F-4CB5-F3B2-918A-60AACC861D42}"/>
                </a:ext>
              </a:extLst>
            </p:cNvPr>
            <p:cNvCxnSpPr>
              <a:cxnSpLocks/>
            </p:cNvCxnSpPr>
            <p:nvPr/>
          </p:nvCxnSpPr>
          <p:spPr>
            <a:xfrm>
              <a:off x="0" y="4906238"/>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grpSp>
          <p:nvGrpSpPr>
            <p:cNvPr id="231" name="Group 230">
              <a:extLst>
                <a:ext uri="{FF2B5EF4-FFF2-40B4-BE49-F238E27FC236}">
                  <a16:creationId xmlns:a16="http://schemas.microsoft.com/office/drawing/2014/main" id="{C7842D46-A6EB-40A1-0D33-BE24E0DE6601}"/>
                </a:ext>
              </a:extLst>
            </p:cNvPr>
            <p:cNvGrpSpPr/>
            <p:nvPr/>
          </p:nvGrpSpPr>
          <p:grpSpPr>
            <a:xfrm>
              <a:off x="4646960" y="5532187"/>
              <a:ext cx="1564063" cy="111652"/>
              <a:chOff x="5087339" y="2750875"/>
              <a:chExt cx="1564063" cy="111652"/>
            </a:xfrm>
          </p:grpSpPr>
          <p:cxnSp>
            <p:nvCxnSpPr>
              <p:cNvPr id="292" name="Straight Arrow Connector 291">
                <a:extLst>
                  <a:ext uri="{FF2B5EF4-FFF2-40B4-BE49-F238E27FC236}">
                    <a16:creationId xmlns:a16="http://schemas.microsoft.com/office/drawing/2014/main" id="{3BA319EB-E7AE-2A29-F125-704DEEDB437E}"/>
                  </a:ext>
                </a:extLst>
              </p:cNvPr>
              <p:cNvCxnSpPr>
                <a:cxnSpLocks/>
              </p:cNvCxnSpPr>
              <p:nvPr/>
            </p:nvCxnSpPr>
            <p:spPr>
              <a:xfrm flipH="1">
                <a:off x="5087339" y="2862527"/>
                <a:ext cx="1564063" cy="0"/>
              </a:xfrm>
              <a:prstGeom prst="straightConnector1">
                <a:avLst/>
              </a:prstGeom>
              <a:noFill/>
              <a:ln w="6350" cap="flat" cmpd="sng" algn="ctr">
                <a:solidFill>
                  <a:srgbClr val="E7E7E7"/>
                </a:solidFill>
                <a:prstDash val="solid"/>
                <a:miter lim="800000"/>
                <a:tailEnd type="triangle"/>
              </a:ln>
              <a:effectLst/>
            </p:spPr>
          </p:cxnSp>
          <p:sp>
            <p:nvSpPr>
              <p:cNvPr id="293" name="Rectangle 292">
                <a:extLst>
                  <a:ext uri="{FF2B5EF4-FFF2-40B4-BE49-F238E27FC236}">
                    <a16:creationId xmlns:a16="http://schemas.microsoft.com/office/drawing/2014/main" id="{A5C99C5E-8864-039D-D7DC-D0E017064A2E}"/>
                  </a:ext>
                </a:extLst>
              </p:cNvPr>
              <p:cNvSpPr/>
              <p:nvPr/>
            </p:nvSpPr>
            <p:spPr>
              <a:xfrm>
                <a:off x="5293401" y="2750875"/>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sp>
          <p:nvSpPr>
            <p:cNvPr id="232" name="Rectangle 231">
              <a:extLst>
                <a:ext uri="{FF2B5EF4-FFF2-40B4-BE49-F238E27FC236}">
                  <a16:creationId xmlns:a16="http://schemas.microsoft.com/office/drawing/2014/main" id="{FB1CCCE4-C207-CE24-64FF-808BABCC5EDF}"/>
                </a:ext>
              </a:extLst>
            </p:cNvPr>
            <p:cNvSpPr/>
            <p:nvPr/>
          </p:nvSpPr>
          <p:spPr>
            <a:xfrm>
              <a:off x="3188785" y="5564909"/>
              <a:ext cx="1445128" cy="369012"/>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Cheque Issue / Fund Transfer</a:t>
              </a:r>
            </a:p>
          </p:txBody>
        </p:sp>
        <p:sp>
          <p:nvSpPr>
            <p:cNvPr id="233" name="Curved Left Arrow 67">
              <a:extLst>
                <a:ext uri="{FF2B5EF4-FFF2-40B4-BE49-F238E27FC236}">
                  <a16:creationId xmlns:a16="http://schemas.microsoft.com/office/drawing/2014/main" id="{C81A62C3-07D9-4FB4-8093-3B126D8730EA}"/>
                </a:ext>
              </a:extLst>
            </p:cNvPr>
            <p:cNvSpPr/>
            <p:nvPr/>
          </p:nvSpPr>
          <p:spPr>
            <a:xfrm flipH="1">
              <a:off x="4502068" y="5593023"/>
              <a:ext cx="117492" cy="303592"/>
            </a:xfrm>
            <a:prstGeom prst="curvedLeftArrow">
              <a:avLst/>
            </a:prstGeom>
            <a:solidFill>
              <a:srgbClr val="D34636"/>
            </a:solidFill>
            <a:ln w="9525" cap="flat" cmpd="sng" algn="ctr">
              <a:solidFill>
                <a:srgbClr val="D34636"/>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1594E"/>
                </a:solidFill>
                <a:effectLst/>
                <a:uLnTx/>
                <a:uFillTx/>
                <a:latin typeface="Arial" panose="020B0604020202020204"/>
                <a:ea typeface="+mn-ea"/>
                <a:cs typeface="+mn-cs"/>
              </a:endParaRPr>
            </a:p>
          </p:txBody>
        </p:sp>
        <p:sp>
          <p:nvSpPr>
            <p:cNvPr id="234" name="Rectangle 233">
              <a:extLst>
                <a:ext uri="{FF2B5EF4-FFF2-40B4-BE49-F238E27FC236}">
                  <a16:creationId xmlns:a16="http://schemas.microsoft.com/office/drawing/2014/main" id="{446C926E-7FBE-E423-770B-B914F53E481C}"/>
                </a:ext>
              </a:extLst>
            </p:cNvPr>
            <p:cNvSpPr/>
            <p:nvPr/>
          </p:nvSpPr>
          <p:spPr>
            <a:xfrm>
              <a:off x="3811" y="2056119"/>
              <a:ext cx="1597365" cy="444778"/>
            </a:xfrm>
            <a:prstGeom prst="rect">
              <a:avLst/>
            </a:prstGeom>
            <a:solidFill>
              <a:srgbClr val="8A979F"/>
            </a:solidFill>
            <a:ln w="6350" cap="flat" cmpd="sng" algn="ctr">
              <a:noFill/>
              <a:prstDash val="solid"/>
              <a:miter lim="800000"/>
            </a:ln>
            <a:effectLst/>
          </p:spPr>
          <p:txBody>
            <a:bodyPr rtlCol="0" anchor="ctr"/>
            <a:lstStyle/>
            <a:p>
              <a:pPr algn="ctr">
                <a:defRPr/>
              </a:pPr>
              <a:r>
                <a:rPr lang="en-US" sz="800" kern="0" dirty="0">
                  <a:solidFill>
                    <a:schemeClr val="bg1"/>
                  </a:solidFill>
                  <a:latin typeface="Avenir Medium" panose="02000503020000020003" pitchFamily="2" charset="0"/>
                </a:rPr>
                <a:t>PW1</a:t>
              </a:r>
            </a:p>
            <a:p>
              <a:pPr marL="0" marR="0" lvl="0" indent="0" algn="ctr" defTabSz="914400" eaLnBrk="1" fontAlgn="auto" latinLnBrk="0" hangingPunct="1">
                <a:lnSpc>
                  <a:spcPct val="100000"/>
                </a:lnSpc>
                <a:spcBef>
                  <a:spcPts val="600"/>
                </a:spcBef>
                <a:buClrTx/>
                <a:buSzTx/>
                <a:buFontTx/>
                <a:buNone/>
                <a:tabLst/>
                <a:defRPr/>
              </a:pPr>
              <a:r>
                <a:rPr kumimoji="0" lang="en-US" sz="700" u="none" strike="noStrike" kern="0" cap="none" spc="0" normalizeH="0" baseline="0" noProof="0" dirty="0">
                  <a:ln>
                    <a:noFill/>
                  </a:ln>
                  <a:solidFill>
                    <a:schemeClr val="bg1"/>
                  </a:solidFill>
                  <a:effectLst/>
                  <a:uLnTx/>
                  <a:uFillTx/>
                  <a:latin typeface="Avenir Book" panose="02000503020000020003" pitchFamily="2" charset="0"/>
                </a:rPr>
                <a:t>Cash movement from KCC safekeeping a/c to KCC a/c in the same SB</a:t>
              </a:r>
            </a:p>
          </p:txBody>
        </p:sp>
        <p:sp>
          <p:nvSpPr>
            <p:cNvPr id="235" name="Rectangle 234">
              <a:extLst>
                <a:ext uri="{FF2B5EF4-FFF2-40B4-BE49-F238E27FC236}">
                  <a16:creationId xmlns:a16="http://schemas.microsoft.com/office/drawing/2014/main" id="{3A02FE3E-9140-FC19-E262-5F0DED88D983}"/>
                </a:ext>
              </a:extLst>
            </p:cNvPr>
            <p:cNvSpPr/>
            <p:nvPr/>
          </p:nvSpPr>
          <p:spPr>
            <a:xfrm>
              <a:off x="7562" y="2603654"/>
              <a:ext cx="1597365" cy="503865"/>
            </a:xfrm>
            <a:prstGeom prst="rect">
              <a:avLst/>
            </a:prstGeom>
            <a:solidFill>
              <a:srgbClr val="8A979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Medium" panose="02000503020000020003" pitchFamily="2" charset="0"/>
                </a:rPr>
                <a:t>PW2</a:t>
              </a:r>
            </a:p>
            <a:p>
              <a:pPr algn="ctr">
                <a:spcBef>
                  <a:spcPts val="600"/>
                </a:spcBef>
                <a:spcAft>
                  <a:spcPts val="0"/>
                </a:spcAft>
                <a:defRPr/>
              </a:pPr>
              <a:r>
                <a:rPr lang="en-US" sz="700" kern="0" dirty="0">
                  <a:solidFill>
                    <a:schemeClr val="bg1"/>
                  </a:solidFill>
                  <a:latin typeface="Avenir Book" panose="02000503020000020003" pitchFamily="2" charset="0"/>
                </a:rPr>
                <a:t>KCC Checks for cash default and initiates Movement of cash from Broker Collateral/ GF/ RF into KCC a/c in MSB</a:t>
              </a:r>
            </a:p>
          </p:txBody>
        </p:sp>
        <p:sp>
          <p:nvSpPr>
            <p:cNvPr id="236" name="Rectangle: Rounded Corners 329">
              <a:extLst>
                <a:ext uri="{FF2B5EF4-FFF2-40B4-BE49-F238E27FC236}">
                  <a16:creationId xmlns:a16="http://schemas.microsoft.com/office/drawing/2014/main" id="{CD59DC44-A0CF-5575-092C-1785D936AFD5}"/>
                </a:ext>
              </a:extLst>
            </p:cNvPr>
            <p:cNvSpPr/>
            <p:nvPr/>
          </p:nvSpPr>
          <p:spPr>
            <a:xfrm>
              <a:off x="1167218" y="1290534"/>
              <a:ext cx="901211" cy="17563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363736"/>
                  </a:solidFill>
                  <a:effectLst/>
                  <a:uLnTx/>
                  <a:uFillTx/>
                  <a:latin typeface="Avenir" panose="02000503020000020003" pitchFamily="2" charset="0"/>
                </a:rPr>
                <a:t>Non-Qualified Broker</a:t>
              </a:r>
            </a:p>
          </p:txBody>
        </p:sp>
        <p:cxnSp>
          <p:nvCxnSpPr>
            <p:cNvPr id="237" name="Straight Connector 236">
              <a:extLst>
                <a:ext uri="{FF2B5EF4-FFF2-40B4-BE49-F238E27FC236}">
                  <a16:creationId xmlns:a16="http://schemas.microsoft.com/office/drawing/2014/main" id="{44EF4E07-000E-5C22-5B33-BABDAA6AD3FA}"/>
                </a:ext>
              </a:extLst>
            </p:cNvPr>
            <p:cNvCxnSpPr>
              <a:cxnSpLocks/>
            </p:cNvCxnSpPr>
            <p:nvPr/>
          </p:nvCxnSpPr>
          <p:spPr>
            <a:xfrm>
              <a:off x="3810" y="2573606"/>
              <a:ext cx="9144000" cy="0"/>
            </a:xfrm>
            <a:prstGeom prst="line">
              <a:avLst/>
            </a:prstGeom>
            <a:noFill/>
            <a:ln w="9525"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cxnSp>
        <p:sp>
          <p:nvSpPr>
            <p:cNvPr id="238" name="Rectangle: Rounded Corners 331">
              <a:extLst>
                <a:ext uri="{FF2B5EF4-FFF2-40B4-BE49-F238E27FC236}">
                  <a16:creationId xmlns:a16="http://schemas.microsoft.com/office/drawing/2014/main" id="{DD88B628-5BC1-3D18-A57F-34412AB356D8}"/>
                </a:ext>
              </a:extLst>
            </p:cNvPr>
            <p:cNvSpPr/>
            <p:nvPr/>
          </p:nvSpPr>
          <p:spPr>
            <a:xfrm>
              <a:off x="7960896" y="1137026"/>
              <a:ext cx="1072761" cy="4819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363736"/>
                  </a:solidFill>
                  <a:effectLst/>
                  <a:uLnTx/>
                  <a:uFillTx/>
                  <a:latin typeface="Avenir" panose="02000503020000020003" pitchFamily="2" charset="0"/>
                </a:rPr>
                <a:t>Main Settlement Bank</a:t>
              </a:r>
            </a:p>
          </p:txBody>
        </p:sp>
        <p:grpSp>
          <p:nvGrpSpPr>
            <p:cNvPr id="239" name="Group 238">
              <a:extLst>
                <a:ext uri="{FF2B5EF4-FFF2-40B4-BE49-F238E27FC236}">
                  <a16:creationId xmlns:a16="http://schemas.microsoft.com/office/drawing/2014/main" id="{2AB2E533-1F5A-9212-6222-982FED2E7043}"/>
                </a:ext>
              </a:extLst>
            </p:cNvPr>
            <p:cNvGrpSpPr/>
            <p:nvPr/>
          </p:nvGrpSpPr>
          <p:grpSpPr>
            <a:xfrm>
              <a:off x="4626740" y="2645969"/>
              <a:ext cx="3947652" cy="84955"/>
              <a:chOff x="2043353" y="1385703"/>
              <a:chExt cx="1589061" cy="84955"/>
            </a:xfrm>
          </p:grpSpPr>
          <p:cxnSp>
            <p:nvCxnSpPr>
              <p:cNvPr id="290" name="Straight Arrow Connector 289">
                <a:extLst>
                  <a:ext uri="{FF2B5EF4-FFF2-40B4-BE49-F238E27FC236}">
                    <a16:creationId xmlns:a16="http://schemas.microsoft.com/office/drawing/2014/main" id="{CB8E6A48-2A27-A311-D8C1-2F71354D8FF9}"/>
                  </a:ext>
                </a:extLst>
              </p:cNvPr>
              <p:cNvCxnSpPr/>
              <p:nvPr/>
            </p:nvCxnSpPr>
            <p:spPr>
              <a:xfrm>
                <a:off x="2059477" y="1470658"/>
                <a:ext cx="1556815" cy="0"/>
              </a:xfrm>
              <a:prstGeom prst="straightConnector1">
                <a:avLst/>
              </a:prstGeom>
              <a:noFill/>
              <a:ln w="6350" cap="flat" cmpd="sng" algn="ctr">
                <a:solidFill>
                  <a:srgbClr val="D3D5D6"/>
                </a:solidFill>
                <a:prstDash val="solid"/>
                <a:miter lim="800000"/>
                <a:tailEnd type="triangle"/>
              </a:ln>
              <a:effectLst/>
            </p:spPr>
          </p:cxnSp>
          <p:sp>
            <p:nvSpPr>
              <p:cNvPr id="291" name="Rectangle 290">
                <a:extLst>
                  <a:ext uri="{FF2B5EF4-FFF2-40B4-BE49-F238E27FC236}">
                    <a16:creationId xmlns:a16="http://schemas.microsoft.com/office/drawing/2014/main" id="{9894D746-8D30-42D0-0CAF-914603858CC6}"/>
                  </a:ext>
                </a:extLst>
              </p:cNvPr>
              <p:cNvSpPr/>
              <p:nvPr/>
            </p:nvSpPr>
            <p:spPr>
              <a:xfrm>
                <a:off x="2043353" y="1385703"/>
                <a:ext cx="1589061" cy="8030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 </a:t>
                </a: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pacs.009</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40" name="Group 239">
              <a:extLst>
                <a:ext uri="{FF2B5EF4-FFF2-40B4-BE49-F238E27FC236}">
                  <a16:creationId xmlns:a16="http://schemas.microsoft.com/office/drawing/2014/main" id="{58976E28-B803-1E12-62CD-5B3F9284E39B}"/>
                </a:ext>
              </a:extLst>
            </p:cNvPr>
            <p:cNvGrpSpPr/>
            <p:nvPr/>
          </p:nvGrpSpPr>
          <p:grpSpPr>
            <a:xfrm>
              <a:off x="4661914" y="2866936"/>
              <a:ext cx="3868808" cy="95115"/>
              <a:chOff x="5087339" y="2575054"/>
              <a:chExt cx="1564063" cy="111652"/>
            </a:xfrm>
          </p:grpSpPr>
          <p:cxnSp>
            <p:nvCxnSpPr>
              <p:cNvPr id="288" name="Straight Arrow Connector 287">
                <a:extLst>
                  <a:ext uri="{FF2B5EF4-FFF2-40B4-BE49-F238E27FC236}">
                    <a16:creationId xmlns:a16="http://schemas.microsoft.com/office/drawing/2014/main" id="{3C8D707B-93FB-AAC4-362E-C5A7ECFA83EE}"/>
                  </a:ext>
                </a:extLst>
              </p:cNvPr>
              <p:cNvCxnSpPr>
                <a:cxnSpLocks/>
              </p:cNvCxnSpPr>
              <p:nvPr/>
            </p:nvCxnSpPr>
            <p:spPr>
              <a:xfrm flipH="1">
                <a:off x="5087339" y="2686706"/>
                <a:ext cx="1564063" cy="0"/>
              </a:xfrm>
              <a:prstGeom prst="straightConnector1">
                <a:avLst/>
              </a:prstGeom>
              <a:noFill/>
              <a:ln w="6350" cap="flat" cmpd="sng" algn="ctr">
                <a:solidFill>
                  <a:srgbClr val="E7E7E7"/>
                </a:solidFill>
                <a:prstDash val="solid"/>
                <a:miter lim="800000"/>
                <a:tailEnd type="triangle"/>
              </a:ln>
              <a:effectLst/>
            </p:spPr>
          </p:cxnSp>
          <p:sp>
            <p:nvSpPr>
              <p:cNvPr id="289" name="Rectangle 288">
                <a:extLst>
                  <a:ext uri="{FF2B5EF4-FFF2-40B4-BE49-F238E27FC236}">
                    <a16:creationId xmlns:a16="http://schemas.microsoft.com/office/drawing/2014/main" id="{FFC64570-30AB-95DF-2EC9-B0327198BFE6}"/>
                  </a:ext>
                </a:extLst>
              </p:cNvPr>
              <p:cNvSpPr/>
              <p:nvPr/>
            </p:nvSpPr>
            <p:spPr>
              <a:xfrm>
                <a:off x="5325748" y="2575054"/>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 </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41" name="Group 240">
              <a:extLst>
                <a:ext uri="{FF2B5EF4-FFF2-40B4-BE49-F238E27FC236}">
                  <a16:creationId xmlns:a16="http://schemas.microsoft.com/office/drawing/2014/main" id="{A0A4C9BF-4A16-0868-56B7-684A564C6790}"/>
                </a:ext>
              </a:extLst>
            </p:cNvPr>
            <p:cNvGrpSpPr/>
            <p:nvPr/>
          </p:nvGrpSpPr>
          <p:grpSpPr>
            <a:xfrm>
              <a:off x="4670321" y="2992751"/>
              <a:ext cx="3868808" cy="95115"/>
              <a:chOff x="5087339" y="2575054"/>
              <a:chExt cx="1564063" cy="111652"/>
            </a:xfrm>
          </p:grpSpPr>
          <p:cxnSp>
            <p:nvCxnSpPr>
              <p:cNvPr id="286" name="Straight Arrow Connector 285">
                <a:extLst>
                  <a:ext uri="{FF2B5EF4-FFF2-40B4-BE49-F238E27FC236}">
                    <a16:creationId xmlns:a16="http://schemas.microsoft.com/office/drawing/2014/main" id="{1768E8A0-26C3-C860-DB57-0BF3FE01DA4D}"/>
                  </a:ext>
                </a:extLst>
              </p:cNvPr>
              <p:cNvCxnSpPr>
                <a:cxnSpLocks/>
              </p:cNvCxnSpPr>
              <p:nvPr/>
            </p:nvCxnSpPr>
            <p:spPr>
              <a:xfrm flipH="1">
                <a:off x="5087339" y="2686706"/>
                <a:ext cx="1564063" cy="0"/>
              </a:xfrm>
              <a:prstGeom prst="straightConnector1">
                <a:avLst/>
              </a:prstGeom>
              <a:noFill/>
              <a:ln w="6350" cap="flat" cmpd="sng" algn="ctr">
                <a:solidFill>
                  <a:srgbClr val="E7E7E7"/>
                </a:solidFill>
                <a:prstDash val="solid"/>
                <a:miter lim="800000"/>
                <a:tailEnd type="triangle"/>
              </a:ln>
              <a:effectLst/>
            </p:spPr>
          </p:cxnSp>
          <p:sp>
            <p:nvSpPr>
              <p:cNvPr id="287" name="Rectangle 286">
                <a:extLst>
                  <a:ext uri="{FF2B5EF4-FFF2-40B4-BE49-F238E27FC236}">
                    <a16:creationId xmlns:a16="http://schemas.microsoft.com/office/drawing/2014/main" id="{35E37963-635F-AC11-D00A-D8F9FB102B75}"/>
                  </a:ext>
                </a:extLst>
              </p:cNvPr>
              <p:cNvSpPr/>
              <p:nvPr/>
            </p:nvSpPr>
            <p:spPr>
              <a:xfrm>
                <a:off x="5330369" y="2575054"/>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sp>
          <p:nvSpPr>
            <p:cNvPr id="242" name="Rectangle 241">
              <a:extLst>
                <a:ext uri="{FF2B5EF4-FFF2-40B4-BE49-F238E27FC236}">
                  <a16:creationId xmlns:a16="http://schemas.microsoft.com/office/drawing/2014/main" id="{63EBFFAA-D3DB-ED25-3533-BF7C8D62441B}"/>
                </a:ext>
              </a:extLst>
            </p:cNvPr>
            <p:cNvSpPr/>
            <p:nvPr/>
          </p:nvSpPr>
          <p:spPr>
            <a:xfrm>
              <a:off x="3486" y="3220825"/>
              <a:ext cx="1597365" cy="873766"/>
            </a:xfrm>
            <a:prstGeom prst="rect">
              <a:avLst/>
            </a:prstGeom>
            <a:solidFill>
              <a:srgbClr val="8A979F"/>
            </a:solidFill>
            <a:ln w="635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defRPr/>
              </a:pPr>
              <a:r>
                <a:rPr lang="en-US" sz="800" kern="0" dirty="0">
                  <a:solidFill>
                    <a:schemeClr val="bg1"/>
                  </a:solidFill>
                  <a:latin typeface="Avenir Medium" panose="02000503020000020003" pitchFamily="2" charset="0"/>
                </a:rPr>
                <a:t>PW3</a:t>
              </a:r>
            </a:p>
            <a:p>
              <a:pPr marR="0" lvl="0" indent="0" algn="ctr" fontAlgn="auto">
                <a:lnSpc>
                  <a:spcPct val="100000"/>
                </a:lnSpc>
                <a:spcBef>
                  <a:spcPts val="600"/>
                </a:spcBef>
                <a:buClrTx/>
                <a:buSzTx/>
                <a:buFontTx/>
                <a:buNone/>
                <a:tabLst/>
                <a:defRPr/>
              </a:pPr>
              <a:r>
                <a:rPr lang="en-US" sz="700" kern="0" dirty="0">
                  <a:solidFill>
                    <a:schemeClr val="bg1"/>
                  </a:solidFill>
                  <a:latin typeface="Avenir Book" panose="02000503020000020003" pitchFamily="2" charset="0"/>
                </a:rPr>
                <a:t>Cash sweep from KCC a/c in SBs to KCC a/c in the CBK</a:t>
              </a:r>
            </a:p>
          </p:txBody>
        </p:sp>
        <p:grpSp>
          <p:nvGrpSpPr>
            <p:cNvPr id="243" name="Group 242">
              <a:extLst>
                <a:ext uri="{FF2B5EF4-FFF2-40B4-BE49-F238E27FC236}">
                  <a16:creationId xmlns:a16="http://schemas.microsoft.com/office/drawing/2014/main" id="{E0A410FB-BA2B-E0F3-C3E1-87FCE7B4EE90}"/>
                </a:ext>
              </a:extLst>
            </p:cNvPr>
            <p:cNvGrpSpPr/>
            <p:nvPr/>
          </p:nvGrpSpPr>
          <p:grpSpPr>
            <a:xfrm>
              <a:off x="3186646" y="3145222"/>
              <a:ext cx="3014172" cy="117577"/>
              <a:chOff x="3632416" y="2171766"/>
              <a:chExt cx="3014172" cy="117577"/>
            </a:xfrm>
          </p:grpSpPr>
          <p:cxnSp>
            <p:nvCxnSpPr>
              <p:cNvPr id="284" name="Straight Arrow Connector 283">
                <a:extLst>
                  <a:ext uri="{FF2B5EF4-FFF2-40B4-BE49-F238E27FC236}">
                    <a16:creationId xmlns:a16="http://schemas.microsoft.com/office/drawing/2014/main" id="{A83EAA53-E0B0-EA81-5F8F-2B9B2E02B2B0}"/>
                  </a:ext>
                </a:extLst>
              </p:cNvPr>
              <p:cNvCxnSpPr>
                <a:cxnSpLocks/>
              </p:cNvCxnSpPr>
              <p:nvPr/>
            </p:nvCxnSpPr>
            <p:spPr>
              <a:xfrm>
                <a:off x="3632416" y="2289343"/>
                <a:ext cx="3014172" cy="0"/>
              </a:xfrm>
              <a:prstGeom prst="straightConnector1">
                <a:avLst/>
              </a:prstGeom>
              <a:noFill/>
              <a:ln w="6350" cap="flat" cmpd="sng" algn="ctr">
                <a:solidFill>
                  <a:srgbClr val="D3D5D6"/>
                </a:solidFill>
                <a:prstDash val="solid"/>
                <a:miter lim="800000"/>
                <a:tailEnd type="triangle"/>
              </a:ln>
              <a:effectLst/>
            </p:spPr>
          </p:cxnSp>
          <p:sp>
            <p:nvSpPr>
              <p:cNvPr id="285" name="Rectangle 284">
                <a:extLst>
                  <a:ext uri="{FF2B5EF4-FFF2-40B4-BE49-F238E27FC236}">
                    <a16:creationId xmlns:a16="http://schemas.microsoft.com/office/drawing/2014/main" id="{91D337F3-1911-9D6A-4A19-8D6EDEC6ECAD}"/>
                  </a:ext>
                </a:extLst>
              </p:cNvPr>
              <p:cNvSpPr/>
              <p:nvPr/>
            </p:nvSpPr>
            <p:spPr>
              <a:xfrm>
                <a:off x="4021370" y="2171766"/>
                <a:ext cx="2106022" cy="117577"/>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 </a:t>
                </a: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pacs.009</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44" name="Group 243">
              <a:extLst>
                <a:ext uri="{FF2B5EF4-FFF2-40B4-BE49-F238E27FC236}">
                  <a16:creationId xmlns:a16="http://schemas.microsoft.com/office/drawing/2014/main" id="{B97E0416-D69E-DC7C-182B-4B0F6FCD3B91}"/>
                </a:ext>
              </a:extLst>
            </p:cNvPr>
            <p:cNvGrpSpPr/>
            <p:nvPr/>
          </p:nvGrpSpPr>
          <p:grpSpPr>
            <a:xfrm>
              <a:off x="4653618" y="3754139"/>
              <a:ext cx="3877105" cy="114224"/>
              <a:chOff x="5087339" y="2779758"/>
              <a:chExt cx="1564063" cy="82769"/>
            </a:xfrm>
          </p:grpSpPr>
          <p:cxnSp>
            <p:nvCxnSpPr>
              <p:cNvPr id="282" name="Straight Arrow Connector 281">
                <a:extLst>
                  <a:ext uri="{FF2B5EF4-FFF2-40B4-BE49-F238E27FC236}">
                    <a16:creationId xmlns:a16="http://schemas.microsoft.com/office/drawing/2014/main" id="{3D945C31-562B-4690-2282-D7C093209F6E}"/>
                  </a:ext>
                </a:extLst>
              </p:cNvPr>
              <p:cNvCxnSpPr>
                <a:cxnSpLocks/>
              </p:cNvCxnSpPr>
              <p:nvPr/>
            </p:nvCxnSpPr>
            <p:spPr>
              <a:xfrm flipH="1">
                <a:off x="5087339" y="2862527"/>
                <a:ext cx="1564063" cy="0"/>
              </a:xfrm>
              <a:prstGeom prst="straightConnector1">
                <a:avLst/>
              </a:prstGeom>
              <a:noFill/>
              <a:ln w="6350" cap="flat" cmpd="sng" algn="ctr">
                <a:solidFill>
                  <a:srgbClr val="F1594E"/>
                </a:solidFill>
                <a:prstDash val="solid"/>
                <a:miter lim="800000"/>
                <a:tailEnd type="triangle"/>
              </a:ln>
              <a:effectLst/>
            </p:spPr>
          </p:cxnSp>
          <p:sp>
            <p:nvSpPr>
              <p:cNvPr id="283" name="Rectangle 282">
                <a:extLst>
                  <a:ext uri="{FF2B5EF4-FFF2-40B4-BE49-F238E27FC236}">
                    <a16:creationId xmlns:a16="http://schemas.microsoft.com/office/drawing/2014/main" id="{329A01EC-4F1F-061A-EEC8-F2FEB4B3916B}"/>
                  </a:ext>
                </a:extLst>
              </p:cNvPr>
              <p:cNvSpPr/>
              <p:nvPr/>
            </p:nvSpPr>
            <p:spPr>
              <a:xfrm>
                <a:off x="5335667" y="2779758"/>
                <a:ext cx="1151938" cy="6749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45" name="Group 244">
              <a:extLst>
                <a:ext uri="{FF2B5EF4-FFF2-40B4-BE49-F238E27FC236}">
                  <a16:creationId xmlns:a16="http://schemas.microsoft.com/office/drawing/2014/main" id="{D3DABB23-62B0-2B26-86D7-30A1495A0F05}"/>
                </a:ext>
              </a:extLst>
            </p:cNvPr>
            <p:cNvGrpSpPr/>
            <p:nvPr/>
          </p:nvGrpSpPr>
          <p:grpSpPr>
            <a:xfrm>
              <a:off x="4644215" y="3501513"/>
              <a:ext cx="1564063" cy="111652"/>
              <a:chOff x="5078861" y="2362161"/>
              <a:chExt cx="1564063" cy="111652"/>
            </a:xfrm>
          </p:grpSpPr>
          <p:cxnSp>
            <p:nvCxnSpPr>
              <p:cNvPr id="280" name="Straight Arrow Connector 279">
                <a:extLst>
                  <a:ext uri="{FF2B5EF4-FFF2-40B4-BE49-F238E27FC236}">
                    <a16:creationId xmlns:a16="http://schemas.microsoft.com/office/drawing/2014/main" id="{86DBE5BF-8164-9731-8AF4-794DF3CE0A10}"/>
                  </a:ext>
                </a:extLst>
              </p:cNvPr>
              <p:cNvCxnSpPr>
                <a:cxnSpLocks/>
              </p:cNvCxnSpPr>
              <p:nvPr/>
            </p:nvCxnSpPr>
            <p:spPr>
              <a:xfrm flipH="1">
                <a:off x="5078861" y="2473813"/>
                <a:ext cx="1564063" cy="0"/>
              </a:xfrm>
              <a:prstGeom prst="straightConnector1">
                <a:avLst/>
              </a:prstGeom>
              <a:noFill/>
              <a:ln w="6350" cap="flat" cmpd="sng" algn="ctr">
                <a:solidFill>
                  <a:srgbClr val="D3D5D6"/>
                </a:solidFill>
                <a:prstDash val="solid"/>
                <a:miter lim="800000"/>
                <a:tailEnd type="triangle"/>
              </a:ln>
              <a:effectLst/>
            </p:spPr>
          </p:cxnSp>
          <p:sp>
            <p:nvSpPr>
              <p:cNvPr id="281" name="Rectangle 280">
                <a:extLst>
                  <a:ext uri="{FF2B5EF4-FFF2-40B4-BE49-F238E27FC236}">
                    <a16:creationId xmlns:a16="http://schemas.microsoft.com/office/drawing/2014/main" id="{74EFE6FD-DB06-7B06-75E7-6357977F0F3D}"/>
                  </a:ext>
                </a:extLst>
              </p:cNvPr>
              <p:cNvSpPr/>
              <p:nvPr/>
            </p:nvSpPr>
            <p:spPr>
              <a:xfrm>
                <a:off x="5227326" y="2362161"/>
                <a:ext cx="126713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Receive copy of pacs.009</a:t>
                </a:r>
              </a:p>
            </p:txBody>
          </p:sp>
        </p:grpSp>
        <p:grpSp>
          <p:nvGrpSpPr>
            <p:cNvPr id="246" name="Group 245">
              <a:extLst>
                <a:ext uri="{FF2B5EF4-FFF2-40B4-BE49-F238E27FC236}">
                  <a16:creationId xmlns:a16="http://schemas.microsoft.com/office/drawing/2014/main" id="{42D213FA-2AC3-348E-D53E-EF92A849996C}"/>
                </a:ext>
              </a:extLst>
            </p:cNvPr>
            <p:cNvGrpSpPr/>
            <p:nvPr/>
          </p:nvGrpSpPr>
          <p:grpSpPr>
            <a:xfrm>
              <a:off x="3172080" y="3675476"/>
              <a:ext cx="1491099" cy="97171"/>
              <a:chOff x="3616292" y="1512568"/>
              <a:chExt cx="1491099" cy="97171"/>
            </a:xfrm>
          </p:grpSpPr>
          <p:cxnSp>
            <p:nvCxnSpPr>
              <p:cNvPr id="278" name="Straight Arrow Connector 277">
                <a:extLst>
                  <a:ext uri="{FF2B5EF4-FFF2-40B4-BE49-F238E27FC236}">
                    <a16:creationId xmlns:a16="http://schemas.microsoft.com/office/drawing/2014/main" id="{2BD1E284-B93B-7DD9-6831-D9CD57807F58}"/>
                  </a:ext>
                </a:extLst>
              </p:cNvPr>
              <p:cNvCxnSpPr>
                <a:cxnSpLocks/>
              </p:cNvCxnSpPr>
              <p:nvPr/>
            </p:nvCxnSpPr>
            <p:spPr>
              <a:xfrm flipV="1">
                <a:off x="3616292" y="1608808"/>
                <a:ext cx="1491099" cy="931"/>
              </a:xfrm>
              <a:prstGeom prst="straightConnector1">
                <a:avLst/>
              </a:prstGeom>
              <a:noFill/>
              <a:ln w="6350" cap="flat" cmpd="sng" algn="ctr">
                <a:solidFill>
                  <a:srgbClr val="F1594E"/>
                </a:solidFill>
                <a:prstDash val="solid"/>
                <a:miter lim="800000"/>
                <a:tailEnd type="triangle"/>
              </a:ln>
              <a:effectLst/>
            </p:spPr>
          </p:cxnSp>
          <p:sp>
            <p:nvSpPr>
              <p:cNvPr id="279" name="Rectangle 278">
                <a:extLst>
                  <a:ext uri="{FF2B5EF4-FFF2-40B4-BE49-F238E27FC236}">
                    <a16:creationId xmlns:a16="http://schemas.microsoft.com/office/drawing/2014/main" id="{0DF747BE-58C6-58D6-B293-65D47C287582}"/>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47" name="Group 246">
              <a:extLst>
                <a:ext uri="{FF2B5EF4-FFF2-40B4-BE49-F238E27FC236}">
                  <a16:creationId xmlns:a16="http://schemas.microsoft.com/office/drawing/2014/main" id="{EB4F7816-5E76-E1B1-9D1A-C7E984FB3198}"/>
                </a:ext>
              </a:extLst>
            </p:cNvPr>
            <p:cNvGrpSpPr/>
            <p:nvPr/>
          </p:nvGrpSpPr>
          <p:grpSpPr>
            <a:xfrm>
              <a:off x="3174080" y="3323368"/>
              <a:ext cx="3033363" cy="108695"/>
              <a:chOff x="5078863" y="2371686"/>
              <a:chExt cx="3033363" cy="108695"/>
            </a:xfrm>
          </p:grpSpPr>
          <p:cxnSp>
            <p:nvCxnSpPr>
              <p:cNvPr id="276" name="Straight Arrow Connector 275">
                <a:extLst>
                  <a:ext uri="{FF2B5EF4-FFF2-40B4-BE49-F238E27FC236}">
                    <a16:creationId xmlns:a16="http://schemas.microsoft.com/office/drawing/2014/main" id="{906E2B97-A9E7-81C1-8F03-33026FB78512}"/>
                  </a:ext>
                </a:extLst>
              </p:cNvPr>
              <p:cNvCxnSpPr>
                <a:cxnSpLocks/>
              </p:cNvCxnSpPr>
              <p:nvPr/>
            </p:nvCxnSpPr>
            <p:spPr>
              <a:xfrm flipH="1">
                <a:off x="5078863" y="2473813"/>
                <a:ext cx="3033363" cy="0"/>
              </a:xfrm>
              <a:prstGeom prst="straightConnector1">
                <a:avLst/>
              </a:prstGeom>
              <a:noFill/>
              <a:ln w="6350" cap="flat" cmpd="sng" algn="ctr">
                <a:solidFill>
                  <a:srgbClr val="000000"/>
                </a:solidFill>
                <a:prstDash val="solid"/>
                <a:miter lim="800000"/>
                <a:tailEnd type="triangle"/>
              </a:ln>
              <a:effectLst/>
            </p:spPr>
          </p:cxnSp>
          <p:sp>
            <p:nvSpPr>
              <p:cNvPr id="277" name="Rectangle 276">
                <a:extLst>
                  <a:ext uri="{FF2B5EF4-FFF2-40B4-BE49-F238E27FC236}">
                    <a16:creationId xmlns:a16="http://schemas.microsoft.com/office/drawing/2014/main" id="{D13CE4D0-C5EB-B9CE-FFCD-7A0617862905}"/>
                  </a:ext>
                </a:extLst>
              </p:cNvPr>
              <p:cNvSpPr/>
              <p:nvPr/>
            </p:nvSpPr>
            <p:spPr>
              <a:xfrm>
                <a:off x="5369201" y="2371686"/>
                <a:ext cx="246928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Receive acknowledgement notification pacs.002 </a:t>
                </a:r>
              </a:p>
            </p:txBody>
          </p:sp>
        </p:grpSp>
        <p:grpSp>
          <p:nvGrpSpPr>
            <p:cNvPr id="248" name="Group 247">
              <a:extLst>
                <a:ext uri="{FF2B5EF4-FFF2-40B4-BE49-F238E27FC236}">
                  <a16:creationId xmlns:a16="http://schemas.microsoft.com/office/drawing/2014/main" id="{1156056A-224A-C321-7AF2-CA4B96CE9302}"/>
                </a:ext>
              </a:extLst>
            </p:cNvPr>
            <p:cNvGrpSpPr/>
            <p:nvPr/>
          </p:nvGrpSpPr>
          <p:grpSpPr>
            <a:xfrm>
              <a:off x="6200819" y="3238736"/>
              <a:ext cx="2303763" cy="108695"/>
              <a:chOff x="5083070" y="2371686"/>
              <a:chExt cx="2787553" cy="108695"/>
            </a:xfrm>
          </p:grpSpPr>
          <p:cxnSp>
            <p:nvCxnSpPr>
              <p:cNvPr id="274" name="Straight Arrow Connector 273">
                <a:extLst>
                  <a:ext uri="{FF2B5EF4-FFF2-40B4-BE49-F238E27FC236}">
                    <a16:creationId xmlns:a16="http://schemas.microsoft.com/office/drawing/2014/main" id="{A9072433-DA80-A77F-7A20-2B268A0B55E5}"/>
                  </a:ext>
                </a:extLst>
              </p:cNvPr>
              <p:cNvCxnSpPr>
                <a:cxnSpLocks/>
              </p:cNvCxnSpPr>
              <p:nvPr/>
            </p:nvCxnSpPr>
            <p:spPr>
              <a:xfrm flipH="1">
                <a:off x="5083070" y="2473813"/>
                <a:ext cx="2787553" cy="0"/>
              </a:xfrm>
              <a:prstGeom prst="straightConnector1">
                <a:avLst/>
              </a:prstGeom>
              <a:noFill/>
              <a:ln w="6350" cap="flat" cmpd="sng" algn="ctr">
                <a:solidFill>
                  <a:srgbClr val="D3D5D6"/>
                </a:solidFill>
                <a:prstDash val="solid"/>
                <a:miter lim="800000"/>
                <a:tailEnd type="triangle"/>
              </a:ln>
              <a:effectLst/>
            </p:spPr>
          </p:cxnSp>
          <p:sp>
            <p:nvSpPr>
              <p:cNvPr id="275" name="Rectangle 274">
                <a:extLst>
                  <a:ext uri="{FF2B5EF4-FFF2-40B4-BE49-F238E27FC236}">
                    <a16:creationId xmlns:a16="http://schemas.microsoft.com/office/drawing/2014/main" id="{221C61E7-D743-B7B4-B2B7-4649257EA8B3}"/>
                  </a:ext>
                </a:extLst>
              </p:cNvPr>
              <p:cNvSpPr/>
              <p:nvPr/>
            </p:nvSpPr>
            <p:spPr>
              <a:xfrm>
                <a:off x="5369201" y="2371686"/>
                <a:ext cx="2469282"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 </a:t>
                </a: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pacs.009</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49" name="Group 248">
              <a:extLst>
                <a:ext uri="{FF2B5EF4-FFF2-40B4-BE49-F238E27FC236}">
                  <a16:creationId xmlns:a16="http://schemas.microsoft.com/office/drawing/2014/main" id="{88ECC533-3695-9B91-AEDE-9D9A7971E0CB}"/>
                </a:ext>
              </a:extLst>
            </p:cNvPr>
            <p:cNvGrpSpPr/>
            <p:nvPr/>
          </p:nvGrpSpPr>
          <p:grpSpPr>
            <a:xfrm>
              <a:off x="6200818" y="3408000"/>
              <a:ext cx="2304343" cy="117577"/>
              <a:chOff x="3617599" y="2171766"/>
              <a:chExt cx="2788256" cy="117577"/>
            </a:xfrm>
          </p:grpSpPr>
          <p:cxnSp>
            <p:nvCxnSpPr>
              <p:cNvPr id="272" name="Straight Arrow Connector 271">
                <a:extLst>
                  <a:ext uri="{FF2B5EF4-FFF2-40B4-BE49-F238E27FC236}">
                    <a16:creationId xmlns:a16="http://schemas.microsoft.com/office/drawing/2014/main" id="{82430997-A2B1-8398-F2F8-15FB5AD3A39F}"/>
                  </a:ext>
                </a:extLst>
              </p:cNvPr>
              <p:cNvCxnSpPr>
                <a:cxnSpLocks/>
              </p:cNvCxnSpPr>
              <p:nvPr/>
            </p:nvCxnSpPr>
            <p:spPr>
              <a:xfrm>
                <a:off x="3617599" y="2289343"/>
                <a:ext cx="2788256" cy="0"/>
              </a:xfrm>
              <a:prstGeom prst="straightConnector1">
                <a:avLst/>
              </a:prstGeom>
              <a:noFill/>
              <a:ln w="6350" cap="flat" cmpd="sng" algn="ctr">
                <a:solidFill>
                  <a:srgbClr val="000000"/>
                </a:solidFill>
                <a:prstDash val="solid"/>
                <a:miter lim="800000"/>
                <a:tailEnd type="triangle"/>
              </a:ln>
              <a:effectLst/>
            </p:spPr>
          </p:cxnSp>
          <p:sp>
            <p:nvSpPr>
              <p:cNvPr id="273" name="Rectangle 272">
                <a:extLst>
                  <a:ext uri="{FF2B5EF4-FFF2-40B4-BE49-F238E27FC236}">
                    <a16:creationId xmlns:a16="http://schemas.microsoft.com/office/drawing/2014/main" id="{788B6190-162F-CA43-7FCE-FF61FBBA7C4E}"/>
                  </a:ext>
                </a:extLst>
              </p:cNvPr>
              <p:cNvSpPr/>
              <p:nvPr/>
            </p:nvSpPr>
            <p:spPr>
              <a:xfrm>
                <a:off x="3800238" y="2171766"/>
                <a:ext cx="2548285" cy="117577"/>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Receive acknowledgement notification pacs.002 </a:t>
                </a:r>
              </a:p>
            </p:txBody>
          </p:sp>
        </p:grpSp>
        <p:grpSp>
          <p:nvGrpSpPr>
            <p:cNvPr id="250" name="Group 249">
              <a:extLst>
                <a:ext uri="{FF2B5EF4-FFF2-40B4-BE49-F238E27FC236}">
                  <a16:creationId xmlns:a16="http://schemas.microsoft.com/office/drawing/2014/main" id="{75D86953-C489-95E5-02D2-F79DC614A447}"/>
                </a:ext>
              </a:extLst>
            </p:cNvPr>
            <p:cNvGrpSpPr/>
            <p:nvPr/>
          </p:nvGrpSpPr>
          <p:grpSpPr>
            <a:xfrm>
              <a:off x="4643885" y="3589102"/>
              <a:ext cx="3857580" cy="110436"/>
              <a:chOff x="5078861" y="2406119"/>
              <a:chExt cx="1564063" cy="67694"/>
            </a:xfrm>
          </p:grpSpPr>
          <p:cxnSp>
            <p:nvCxnSpPr>
              <p:cNvPr id="270" name="Straight Arrow Connector 269">
                <a:extLst>
                  <a:ext uri="{FF2B5EF4-FFF2-40B4-BE49-F238E27FC236}">
                    <a16:creationId xmlns:a16="http://schemas.microsoft.com/office/drawing/2014/main" id="{520ADE98-C3DA-DA0E-739C-A2E80111FC50}"/>
                  </a:ext>
                </a:extLst>
              </p:cNvPr>
              <p:cNvCxnSpPr>
                <a:cxnSpLocks/>
              </p:cNvCxnSpPr>
              <p:nvPr/>
            </p:nvCxnSpPr>
            <p:spPr>
              <a:xfrm flipH="1">
                <a:off x="5078861" y="2473813"/>
                <a:ext cx="1564063" cy="0"/>
              </a:xfrm>
              <a:prstGeom prst="straightConnector1">
                <a:avLst/>
              </a:prstGeom>
              <a:noFill/>
              <a:ln w="6350" cap="flat" cmpd="sng" algn="ctr">
                <a:solidFill>
                  <a:srgbClr val="D3D5D6"/>
                </a:solidFill>
                <a:prstDash val="solid"/>
                <a:miter lim="800000"/>
                <a:tailEnd type="triangle"/>
              </a:ln>
              <a:effectLst/>
            </p:spPr>
          </p:cxnSp>
          <p:sp>
            <p:nvSpPr>
              <p:cNvPr id="271" name="Rectangle 270">
                <a:extLst>
                  <a:ext uri="{FF2B5EF4-FFF2-40B4-BE49-F238E27FC236}">
                    <a16:creationId xmlns:a16="http://schemas.microsoft.com/office/drawing/2014/main" id="{2D1DFEAB-F672-FB25-5DA5-E13F2F552DFA}"/>
                  </a:ext>
                </a:extLst>
              </p:cNvPr>
              <p:cNvSpPr/>
              <p:nvPr/>
            </p:nvSpPr>
            <p:spPr>
              <a:xfrm>
                <a:off x="5313060" y="2406119"/>
                <a:ext cx="1267132" cy="67490"/>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Receive copy of pacs.009</a:t>
                </a:r>
              </a:p>
            </p:txBody>
          </p:sp>
        </p:grpSp>
        <p:grpSp>
          <p:nvGrpSpPr>
            <p:cNvPr id="251" name="Group 250">
              <a:extLst>
                <a:ext uri="{FF2B5EF4-FFF2-40B4-BE49-F238E27FC236}">
                  <a16:creationId xmlns:a16="http://schemas.microsoft.com/office/drawing/2014/main" id="{BB53CA9A-8411-CD83-A120-679E5AD481D3}"/>
                </a:ext>
              </a:extLst>
            </p:cNvPr>
            <p:cNvGrpSpPr/>
            <p:nvPr/>
          </p:nvGrpSpPr>
          <p:grpSpPr>
            <a:xfrm>
              <a:off x="4659359" y="3878604"/>
              <a:ext cx="1564063" cy="111652"/>
              <a:chOff x="5087339" y="2750875"/>
              <a:chExt cx="1564063" cy="111652"/>
            </a:xfrm>
          </p:grpSpPr>
          <p:cxnSp>
            <p:nvCxnSpPr>
              <p:cNvPr id="268" name="Straight Arrow Connector 267">
                <a:extLst>
                  <a:ext uri="{FF2B5EF4-FFF2-40B4-BE49-F238E27FC236}">
                    <a16:creationId xmlns:a16="http://schemas.microsoft.com/office/drawing/2014/main" id="{C8BC4E93-8277-41A2-D87A-6F056F3B06EC}"/>
                  </a:ext>
                </a:extLst>
              </p:cNvPr>
              <p:cNvCxnSpPr>
                <a:cxnSpLocks/>
              </p:cNvCxnSpPr>
              <p:nvPr/>
            </p:nvCxnSpPr>
            <p:spPr>
              <a:xfrm flipH="1">
                <a:off x="5087339" y="2862527"/>
                <a:ext cx="1564063" cy="0"/>
              </a:xfrm>
              <a:prstGeom prst="straightConnector1">
                <a:avLst/>
              </a:prstGeom>
              <a:noFill/>
              <a:ln w="6350" cap="flat" cmpd="sng" algn="ctr">
                <a:solidFill>
                  <a:srgbClr val="F1594E"/>
                </a:solidFill>
                <a:prstDash val="solid"/>
                <a:miter lim="800000"/>
                <a:tailEnd type="triangle"/>
              </a:ln>
              <a:effectLst/>
            </p:spPr>
          </p:cxnSp>
          <p:sp>
            <p:nvSpPr>
              <p:cNvPr id="269" name="Rectangle 268">
                <a:extLst>
                  <a:ext uri="{FF2B5EF4-FFF2-40B4-BE49-F238E27FC236}">
                    <a16:creationId xmlns:a16="http://schemas.microsoft.com/office/drawing/2014/main" id="{61B550A0-7DBC-6BBB-3F0F-AA48A06A9988}"/>
                  </a:ext>
                </a:extLst>
              </p:cNvPr>
              <p:cNvSpPr/>
              <p:nvPr/>
            </p:nvSpPr>
            <p:spPr>
              <a:xfrm>
                <a:off x="5293401" y="2750875"/>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52" name="Group 251">
              <a:extLst>
                <a:ext uri="{FF2B5EF4-FFF2-40B4-BE49-F238E27FC236}">
                  <a16:creationId xmlns:a16="http://schemas.microsoft.com/office/drawing/2014/main" id="{B4543926-9453-A13D-D9EB-CE6A4BA710A3}"/>
                </a:ext>
              </a:extLst>
            </p:cNvPr>
            <p:cNvGrpSpPr/>
            <p:nvPr/>
          </p:nvGrpSpPr>
          <p:grpSpPr>
            <a:xfrm>
              <a:off x="3178397" y="2676504"/>
              <a:ext cx="1589061" cy="156496"/>
              <a:chOff x="3612736" y="1228386"/>
              <a:chExt cx="1589061" cy="156496"/>
            </a:xfrm>
          </p:grpSpPr>
          <p:cxnSp>
            <p:nvCxnSpPr>
              <p:cNvPr id="266" name="Straight Arrow Connector 265">
                <a:extLst>
                  <a:ext uri="{FF2B5EF4-FFF2-40B4-BE49-F238E27FC236}">
                    <a16:creationId xmlns:a16="http://schemas.microsoft.com/office/drawing/2014/main" id="{FED5BC69-E5A1-05B5-DAC3-2E66D86F4DEA}"/>
                  </a:ext>
                </a:extLst>
              </p:cNvPr>
              <p:cNvCxnSpPr>
                <a:cxnSpLocks/>
              </p:cNvCxnSpPr>
              <p:nvPr/>
            </p:nvCxnSpPr>
            <p:spPr>
              <a:xfrm flipH="1">
                <a:off x="3619849" y="1303735"/>
                <a:ext cx="1492052" cy="5293"/>
              </a:xfrm>
              <a:prstGeom prst="straightConnector1">
                <a:avLst/>
              </a:prstGeom>
              <a:noFill/>
              <a:ln w="6350" cap="flat" cmpd="sng" algn="ctr">
                <a:solidFill>
                  <a:srgbClr val="D3D5D6"/>
                </a:solidFill>
                <a:prstDash val="solid"/>
                <a:miter lim="800000"/>
                <a:tailEnd type="triangle"/>
              </a:ln>
              <a:effectLst/>
            </p:spPr>
          </p:cxnSp>
          <p:sp>
            <p:nvSpPr>
              <p:cNvPr id="267" name="Rectangle 266">
                <a:extLst>
                  <a:ext uri="{FF2B5EF4-FFF2-40B4-BE49-F238E27FC236}">
                    <a16:creationId xmlns:a16="http://schemas.microsoft.com/office/drawing/2014/main" id="{14558992-2D63-5E4B-0A13-40BE82024345}"/>
                  </a:ext>
                </a:extLst>
              </p:cNvPr>
              <p:cNvSpPr/>
              <p:nvPr/>
            </p:nvSpPr>
            <p:spPr>
              <a:xfrm>
                <a:off x="3612736" y="1228386"/>
                <a:ext cx="1589061" cy="15649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Send Cash Settlement 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pacs.009</a:t>
                </a:r>
                <a:endPar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grpSp>
          <p:nvGrpSpPr>
            <p:cNvPr id="253" name="Group 252">
              <a:extLst>
                <a:ext uri="{FF2B5EF4-FFF2-40B4-BE49-F238E27FC236}">
                  <a16:creationId xmlns:a16="http://schemas.microsoft.com/office/drawing/2014/main" id="{56F09E71-09D0-3183-6C34-45BC80238285}"/>
                </a:ext>
              </a:extLst>
            </p:cNvPr>
            <p:cNvGrpSpPr/>
            <p:nvPr/>
          </p:nvGrpSpPr>
          <p:grpSpPr>
            <a:xfrm>
              <a:off x="3192338" y="2981559"/>
              <a:ext cx="1491099" cy="97171"/>
              <a:chOff x="3616292" y="1512568"/>
              <a:chExt cx="1491099" cy="97171"/>
            </a:xfrm>
          </p:grpSpPr>
          <p:cxnSp>
            <p:nvCxnSpPr>
              <p:cNvPr id="264" name="Straight Arrow Connector 263">
                <a:extLst>
                  <a:ext uri="{FF2B5EF4-FFF2-40B4-BE49-F238E27FC236}">
                    <a16:creationId xmlns:a16="http://schemas.microsoft.com/office/drawing/2014/main" id="{816E2B1A-AEB3-069A-4022-C99F341FA685}"/>
                  </a:ext>
                </a:extLst>
              </p:cNvPr>
              <p:cNvCxnSpPr>
                <a:cxnSpLocks/>
              </p:cNvCxnSpPr>
              <p:nvPr/>
            </p:nvCxnSpPr>
            <p:spPr>
              <a:xfrm flipV="1">
                <a:off x="3616292" y="1608808"/>
                <a:ext cx="1491099" cy="931"/>
              </a:xfrm>
              <a:prstGeom prst="straightConnector1">
                <a:avLst/>
              </a:prstGeom>
              <a:noFill/>
              <a:ln w="6350" cap="flat" cmpd="sng" algn="ctr">
                <a:solidFill>
                  <a:srgbClr val="E7E7E7"/>
                </a:solidFill>
                <a:prstDash val="solid"/>
                <a:miter lim="800000"/>
                <a:tailEnd type="triangle"/>
              </a:ln>
              <a:effectLst/>
            </p:spPr>
          </p:cxnSp>
          <p:sp>
            <p:nvSpPr>
              <p:cNvPr id="265" name="Rectangle 264">
                <a:extLst>
                  <a:ext uri="{FF2B5EF4-FFF2-40B4-BE49-F238E27FC236}">
                    <a16:creationId xmlns:a16="http://schemas.microsoft.com/office/drawing/2014/main" id="{F2967569-9F8B-B500-E676-60BB8A975DC3}"/>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54" name="Group 253">
              <a:extLst>
                <a:ext uri="{FF2B5EF4-FFF2-40B4-BE49-F238E27FC236}">
                  <a16:creationId xmlns:a16="http://schemas.microsoft.com/office/drawing/2014/main" id="{69A8C3D6-A3F5-BF21-4434-BABE56EF9AF4}"/>
                </a:ext>
              </a:extLst>
            </p:cNvPr>
            <p:cNvGrpSpPr/>
            <p:nvPr/>
          </p:nvGrpSpPr>
          <p:grpSpPr>
            <a:xfrm>
              <a:off x="3186463" y="2835851"/>
              <a:ext cx="1491099" cy="97171"/>
              <a:chOff x="3616292" y="1512568"/>
              <a:chExt cx="1491099" cy="97171"/>
            </a:xfrm>
          </p:grpSpPr>
          <p:cxnSp>
            <p:nvCxnSpPr>
              <p:cNvPr id="262" name="Straight Arrow Connector 261">
                <a:extLst>
                  <a:ext uri="{FF2B5EF4-FFF2-40B4-BE49-F238E27FC236}">
                    <a16:creationId xmlns:a16="http://schemas.microsoft.com/office/drawing/2014/main" id="{5E020910-D949-2C6A-F35C-B7ECA3764436}"/>
                  </a:ext>
                </a:extLst>
              </p:cNvPr>
              <p:cNvCxnSpPr>
                <a:cxnSpLocks/>
              </p:cNvCxnSpPr>
              <p:nvPr/>
            </p:nvCxnSpPr>
            <p:spPr>
              <a:xfrm flipV="1">
                <a:off x="3616292" y="1608808"/>
                <a:ext cx="1491099" cy="931"/>
              </a:xfrm>
              <a:prstGeom prst="straightConnector1">
                <a:avLst/>
              </a:prstGeom>
              <a:noFill/>
              <a:ln w="6350" cap="flat" cmpd="sng" algn="ctr">
                <a:solidFill>
                  <a:srgbClr val="E7E7E7"/>
                </a:solidFill>
                <a:prstDash val="solid"/>
                <a:miter lim="800000"/>
                <a:tailEnd type="triangle"/>
              </a:ln>
              <a:effectLst/>
            </p:spPr>
          </p:cxnSp>
          <p:sp>
            <p:nvSpPr>
              <p:cNvPr id="263" name="Rectangle 262">
                <a:extLst>
                  <a:ext uri="{FF2B5EF4-FFF2-40B4-BE49-F238E27FC236}">
                    <a16:creationId xmlns:a16="http://schemas.microsoft.com/office/drawing/2014/main" id="{854AB04A-E08E-6144-B145-68C35D30E532}"/>
                  </a:ext>
                </a:extLst>
              </p:cNvPr>
              <p:cNvSpPr/>
              <p:nvPr/>
            </p:nvSpPr>
            <p:spPr>
              <a:xfrm>
                <a:off x="3783072" y="1512568"/>
                <a:ext cx="1193885" cy="97171"/>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Debit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sp>
          <p:nvSpPr>
            <p:cNvPr id="255" name="Speech Bubble: Rectangle with Corners Rounded 349">
              <a:extLst>
                <a:ext uri="{FF2B5EF4-FFF2-40B4-BE49-F238E27FC236}">
                  <a16:creationId xmlns:a16="http://schemas.microsoft.com/office/drawing/2014/main" id="{706EDFD2-A450-FAC7-8C7B-3EE82B717351}"/>
                </a:ext>
              </a:extLst>
            </p:cNvPr>
            <p:cNvSpPr/>
            <p:nvPr/>
          </p:nvSpPr>
          <p:spPr>
            <a:xfrm>
              <a:off x="1777824" y="2669771"/>
              <a:ext cx="1149268" cy="366287"/>
            </a:xfrm>
            <a:prstGeom prst="wedgeRoundRectCallout">
              <a:avLst>
                <a:gd name="adj1" fmla="val 71510"/>
                <a:gd name="adj2" fmla="val -4502"/>
                <a:gd name="adj3" fmla="val 16667"/>
              </a:avLst>
            </a:prstGeom>
            <a:solidFill>
              <a:srgbClr val="BDD7EB"/>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effectLst/>
                  <a:uLnTx/>
                  <a:uFillTx/>
                  <a:latin typeface="Arial" panose="020B0604020202020204"/>
                  <a:ea typeface="+mn-ea"/>
                  <a:cs typeface="+mn-cs"/>
                </a:rPr>
                <a:t>Cash movement from NQB Collateral maintained in Islamic Bank</a:t>
              </a:r>
            </a:p>
          </p:txBody>
        </p:sp>
        <p:grpSp>
          <p:nvGrpSpPr>
            <p:cNvPr id="256" name="Group 255">
              <a:extLst>
                <a:ext uri="{FF2B5EF4-FFF2-40B4-BE49-F238E27FC236}">
                  <a16:creationId xmlns:a16="http://schemas.microsoft.com/office/drawing/2014/main" id="{C1851E4C-9FE1-0E4D-7D3D-AA0227B9D06A}"/>
                </a:ext>
              </a:extLst>
            </p:cNvPr>
            <p:cNvGrpSpPr/>
            <p:nvPr/>
          </p:nvGrpSpPr>
          <p:grpSpPr>
            <a:xfrm>
              <a:off x="4659359" y="3995444"/>
              <a:ext cx="1564063" cy="111652"/>
              <a:chOff x="5087339" y="2750875"/>
              <a:chExt cx="1564063" cy="111652"/>
            </a:xfrm>
          </p:grpSpPr>
          <p:cxnSp>
            <p:nvCxnSpPr>
              <p:cNvPr id="260" name="Straight Arrow Connector 259">
                <a:extLst>
                  <a:ext uri="{FF2B5EF4-FFF2-40B4-BE49-F238E27FC236}">
                    <a16:creationId xmlns:a16="http://schemas.microsoft.com/office/drawing/2014/main" id="{F747D173-854E-FEFA-A9A6-FD0A240A26DC}"/>
                  </a:ext>
                </a:extLst>
              </p:cNvPr>
              <p:cNvCxnSpPr>
                <a:cxnSpLocks/>
              </p:cNvCxnSpPr>
              <p:nvPr/>
            </p:nvCxnSpPr>
            <p:spPr>
              <a:xfrm flipH="1">
                <a:off x="5087339" y="2862527"/>
                <a:ext cx="1564063" cy="0"/>
              </a:xfrm>
              <a:prstGeom prst="straightConnector1">
                <a:avLst/>
              </a:prstGeom>
              <a:noFill/>
              <a:ln w="6350" cap="flat" cmpd="sng" algn="ctr">
                <a:solidFill>
                  <a:srgbClr val="F1594E"/>
                </a:solidFill>
                <a:prstDash val="solid"/>
                <a:miter lim="800000"/>
                <a:tailEnd type="triangle"/>
              </a:ln>
              <a:effectLst/>
            </p:spPr>
          </p:cxnSp>
          <p:sp>
            <p:nvSpPr>
              <p:cNvPr id="261" name="Rectangle 260">
                <a:extLst>
                  <a:ext uri="{FF2B5EF4-FFF2-40B4-BE49-F238E27FC236}">
                    <a16:creationId xmlns:a16="http://schemas.microsoft.com/office/drawing/2014/main" id="{D982AAEF-EBC0-00C6-C07C-BEF78D3689F6}"/>
                  </a:ext>
                </a:extLst>
              </p:cNvPr>
              <p:cNvSpPr/>
              <p:nvPr/>
            </p:nvSpPr>
            <p:spPr>
              <a:xfrm>
                <a:off x="5293401" y="2750875"/>
                <a:ext cx="1151938" cy="108695"/>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rPr>
                  <a:t>Credit Advice </a:t>
                </a:r>
                <a:r>
                  <a:rPr kumimoji="0" lang="en-GB" sz="700" b="0" i="0" u="none" strike="noStrike" kern="0" cap="none" spc="0" normalizeH="0" baseline="0" noProof="0" dirty="0">
                    <a:ln>
                      <a:noFill/>
                    </a:ln>
                    <a:solidFill>
                      <a:srgbClr val="D34636"/>
                    </a:solidFill>
                    <a:effectLst/>
                    <a:uLnTx/>
                    <a:uFillTx/>
                    <a:latin typeface="Arial" panose="020B0604020202020204"/>
                    <a:ea typeface="+mn-ea"/>
                    <a:cs typeface="+mn-cs"/>
                  </a:rPr>
                  <a:t>camt.054</a:t>
                </a:r>
                <a:endParaRPr kumimoji="0" lang="en-US" sz="700" b="0" i="0" u="none" strike="noStrike" kern="0" cap="none" spc="0" normalizeH="0" baseline="0" noProof="0" dirty="0">
                  <a:ln>
                    <a:noFill/>
                  </a:ln>
                  <a:solidFill>
                    <a:srgbClr val="D34636"/>
                  </a:solidFill>
                  <a:effectLst/>
                  <a:uLnTx/>
                  <a:uFillTx/>
                  <a:latin typeface="Arial" panose="020B0604020202020204"/>
                  <a:ea typeface="+mn-ea"/>
                  <a:cs typeface="+mn-cs"/>
                </a:endParaRPr>
              </a:p>
            </p:txBody>
          </p:sp>
        </p:grpSp>
        <p:grpSp>
          <p:nvGrpSpPr>
            <p:cNvPr id="257" name="Group 256">
              <a:extLst>
                <a:ext uri="{FF2B5EF4-FFF2-40B4-BE49-F238E27FC236}">
                  <a16:creationId xmlns:a16="http://schemas.microsoft.com/office/drawing/2014/main" id="{0B3B5640-8148-68EC-D6B3-639D30E7A5A2}"/>
                </a:ext>
              </a:extLst>
            </p:cNvPr>
            <p:cNvGrpSpPr/>
            <p:nvPr/>
          </p:nvGrpSpPr>
          <p:grpSpPr>
            <a:xfrm>
              <a:off x="4658891" y="2773454"/>
              <a:ext cx="3867544" cy="72658"/>
              <a:chOff x="5078863" y="2416255"/>
              <a:chExt cx="3033363" cy="57558"/>
            </a:xfrm>
          </p:grpSpPr>
          <p:cxnSp>
            <p:nvCxnSpPr>
              <p:cNvPr id="258" name="Straight Arrow Connector 257">
                <a:extLst>
                  <a:ext uri="{FF2B5EF4-FFF2-40B4-BE49-F238E27FC236}">
                    <a16:creationId xmlns:a16="http://schemas.microsoft.com/office/drawing/2014/main" id="{214F034A-ECC3-AE24-791B-ECFD13A35CDF}"/>
                  </a:ext>
                </a:extLst>
              </p:cNvPr>
              <p:cNvCxnSpPr>
                <a:cxnSpLocks/>
              </p:cNvCxnSpPr>
              <p:nvPr/>
            </p:nvCxnSpPr>
            <p:spPr>
              <a:xfrm flipH="1">
                <a:off x="5078863" y="2473813"/>
                <a:ext cx="3033363" cy="0"/>
              </a:xfrm>
              <a:prstGeom prst="straightConnector1">
                <a:avLst/>
              </a:prstGeom>
              <a:noFill/>
              <a:ln w="6350" cap="flat" cmpd="sng" algn="ctr">
                <a:solidFill>
                  <a:srgbClr val="000000"/>
                </a:solidFill>
                <a:prstDash val="solid"/>
                <a:miter lim="800000"/>
                <a:tailEnd type="triangle"/>
              </a:ln>
              <a:effectLst/>
            </p:spPr>
          </p:cxnSp>
          <p:sp>
            <p:nvSpPr>
              <p:cNvPr id="259" name="Rectangle 258">
                <a:extLst>
                  <a:ext uri="{FF2B5EF4-FFF2-40B4-BE49-F238E27FC236}">
                    <a16:creationId xmlns:a16="http://schemas.microsoft.com/office/drawing/2014/main" id="{B56944E2-B304-26E4-8DA3-9DA07E2C7320}"/>
                  </a:ext>
                </a:extLst>
              </p:cNvPr>
              <p:cNvSpPr/>
              <p:nvPr/>
            </p:nvSpPr>
            <p:spPr>
              <a:xfrm>
                <a:off x="5369201" y="2416255"/>
                <a:ext cx="2469282" cy="5577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panose="020B0604020202020204"/>
                    <a:ea typeface="+mn-ea"/>
                    <a:cs typeface="+mn-cs"/>
                  </a:rPr>
                  <a:t>Receive acknowledgement notification pacs.002 </a:t>
                </a:r>
              </a:p>
            </p:txBody>
          </p:sp>
        </p:grpSp>
      </p:grpSp>
      <p:grpSp>
        <p:nvGrpSpPr>
          <p:cNvPr id="316" name="Group 315">
            <a:extLst>
              <a:ext uri="{FF2B5EF4-FFF2-40B4-BE49-F238E27FC236}">
                <a16:creationId xmlns:a16="http://schemas.microsoft.com/office/drawing/2014/main" id="{F03E212C-CE73-CEF5-80BE-35B9BB79865E}"/>
              </a:ext>
            </a:extLst>
          </p:cNvPr>
          <p:cNvGrpSpPr/>
          <p:nvPr/>
        </p:nvGrpSpPr>
        <p:grpSpPr>
          <a:xfrm>
            <a:off x="4154139" y="1066838"/>
            <a:ext cx="6819193" cy="4613508"/>
            <a:chOff x="4414150" y="1510514"/>
            <a:chExt cx="6350606" cy="4529742"/>
          </a:xfrm>
        </p:grpSpPr>
        <p:cxnSp>
          <p:nvCxnSpPr>
            <p:cNvPr id="317" name="Straight Connector 316">
              <a:extLst>
                <a:ext uri="{FF2B5EF4-FFF2-40B4-BE49-F238E27FC236}">
                  <a16:creationId xmlns:a16="http://schemas.microsoft.com/office/drawing/2014/main" id="{EE0B2F70-351B-DB23-35D9-9073E10A8B10}"/>
                </a:ext>
              </a:extLst>
            </p:cNvPr>
            <p:cNvCxnSpPr>
              <a:cxnSpLocks/>
            </p:cNvCxnSpPr>
            <p:nvPr/>
          </p:nvCxnSpPr>
          <p:spPr>
            <a:xfrm>
              <a:off x="4414150" y="1510514"/>
              <a:ext cx="0" cy="4529742"/>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318" name="Straight Connector 317">
              <a:extLst>
                <a:ext uri="{FF2B5EF4-FFF2-40B4-BE49-F238E27FC236}">
                  <a16:creationId xmlns:a16="http://schemas.microsoft.com/office/drawing/2014/main" id="{7DDC480A-1373-A8B5-06BA-E9BBEF80013A}"/>
                </a:ext>
              </a:extLst>
            </p:cNvPr>
            <p:cNvCxnSpPr>
              <a:cxnSpLocks/>
            </p:cNvCxnSpPr>
            <p:nvPr/>
          </p:nvCxnSpPr>
          <p:spPr>
            <a:xfrm>
              <a:off x="6185692" y="1510514"/>
              <a:ext cx="0" cy="4529742"/>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319" name="Straight Connector 318">
              <a:extLst>
                <a:ext uri="{FF2B5EF4-FFF2-40B4-BE49-F238E27FC236}">
                  <a16:creationId xmlns:a16="http://schemas.microsoft.com/office/drawing/2014/main" id="{B87F2EF7-D27B-81E1-EE50-AE2A153546E4}"/>
                </a:ext>
              </a:extLst>
            </p:cNvPr>
            <p:cNvCxnSpPr>
              <a:cxnSpLocks/>
            </p:cNvCxnSpPr>
            <p:nvPr/>
          </p:nvCxnSpPr>
          <p:spPr>
            <a:xfrm>
              <a:off x="8021914" y="1510514"/>
              <a:ext cx="0" cy="4529742"/>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320" name="Straight Connector 319">
              <a:extLst>
                <a:ext uri="{FF2B5EF4-FFF2-40B4-BE49-F238E27FC236}">
                  <a16:creationId xmlns:a16="http://schemas.microsoft.com/office/drawing/2014/main" id="{56CE893F-4E47-317D-68C9-A19EE0FBC62D}"/>
                </a:ext>
              </a:extLst>
            </p:cNvPr>
            <p:cNvCxnSpPr>
              <a:cxnSpLocks/>
            </p:cNvCxnSpPr>
            <p:nvPr/>
          </p:nvCxnSpPr>
          <p:spPr>
            <a:xfrm>
              <a:off x="9483122" y="1510514"/>
              <a:ext cx="0" cy="4529742"/>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cxnSp>
          <p:nvCxnSpPr>
            <p:cNvPr id="321" name="Straight Connector 320">
              <a:extLst>
                <a:ext uri="{FF2B5EF4-FFF2-40B4-BE49-F238E27FC236}">
                  <a16:creationId xmlns:a16="http://schemas.microsoft.com/office/drawing/2014/main" id="{AF54133E-E050-7DE2-2B66-D5033FAA219E}"/>
                </a:ext>
              </a:extLst>
            </p:cNvPr>
            <p:cNvCxnSpPr>
              <a:cxnSpLocks/>
            </p:cNvCxnSpPr>
            <p:nvPr/>
          </p:nvCxnSpPr>
          <p:spPr>
            <a:xfrm>
              <a:off x="10764756" y="1510514"/>
              <a:ext cx="0" cy="4529742"/>
            </a:xfrm>
            <a:prstGeom prst="line">
              <a:avLst/>
            </a:prstGeom>
            <a:noFill/>
            <a:ln w="9525" cap="flat" cmpd="sng" algn="ctr">
              <a:solidFill>
                <a:schemeClr val="tx1"/>
              </a:solidFill>
              <a:prstDash val="dash"/>
              <a:round/>
              <a:headEnd type="none" w="med" len="med"/>
              <a:tailEnd type="none" w="med" len="med"/>
            </a:ln>
            <a:effectLst>
              <a:outerShdw blurRad="50800" dist="38100" dir="10800000" algn="r" rotWithShape="0">
                <a:prstClr val="black">
                  <a:alpha val="40000"/>
                </a:prstClr>
              </a:outerShdw>
            </a:effectLst>
          </p:spPr>
        </p:cxnSp>
      </p:grpSp>
      <p:sp>
        <p:nvSpPr>
          <p:cNvPr id="322" name="Rectangle 321">
            <a:extLst>
              <a:ext uri="{FF2B5EF4-FFF2-40B4-BE49-F238E27FC236}">
                <a16:creationId xmlns:a16="http://schemas.microsoft.com/office/drawing/2014/main" id="{6197D63A-9144-88B6-2338-C27E794E2195}"/>
              </a:ext>
            </a:extLst>
          </p:cNvPr>
          <p:cNvSpPr/>
          <p:nvPr/>
        </p:nvSpPr>
        <p:spPr>
          <a:xfrm>
            <a:off x="917736" y="1113711"/>
            <a:ext cx="1150997" cy="277816"/>
          </a:xfrm>
          <a:prstGeom prst="rect">
            <a:avLst/>
          </a:prstGeom>
          <a:solidFill>
            <a:schemeClr val="tx2">
              <a:lumMod val="90000"/>
              <a:lumOff val="1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chemeClr val="bg1"/>
                </a:solidFill>
                <a:effectLst/>
                <a:uLnTx/>
                <a:uFillTx/>
                <a:latin typeface="Avenir Book" panose="02000503020000020003" pitchFamily="2" charset="0"/>
                <a:cs typeface="Times New Roman" panose="02020603050405020304" pitchFamily="18" charset="0"/>
              </a:rPr>
              <a:t>T+2 EOD</a:t>
            </a:r>
          </a:p>
        </p:txBody>
      </p:sp>
      <p:pic>
        <p:nvPicPr>
          <p:cNvPr id="6" name="Picture 5" descr="A close up of a sign&#10;&#10;AI-generated content may be incorrect.">
            <a:extLst>
              <a:ext uri="{FF2B5EF4-FFF2-40B4-BE49-F238E27FC236}">
                <a16:creationId xmlns:a16="http://schemas.microsoft.com/office/drawing/2014/main" id="{C252CEB7-2BD7-F65B-9F76-4EC2EB0D5FE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7" name="Group 6">
            <a:extLst>
              <a:ext uri="{FF2B5EF4-FFF2-40B4-BE49-F238E27FC236}">
                <a16:creationId xmlns:a16="http://schemas.microsoft.com/office/drawing/2014/main" id="{60C426E2-A8F0-6537-E6AE-74A0AC7A8258}"/>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3A3BF729-36E9-C219-996B-33E50B0C5558}"/>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2" name="Oval 11">
              <a:extLst>
                <a:ext uri="{FF2B5EF4-FFF2-40B4-BE49-F238E27FC236}">
                  <a16:creationId xmlns:a16="http://schemas.microsoft.com/office/drawing/2014/main" id="{7BCB1826-EF61-0715-9FCB-65DD5329BBB0}"/>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274649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FDB46-9BAB-BF1A-B785-A6155FF69FDA}"/>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91774C8-2372-4557-C8BA-F18CCD0E744D}"/>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AAFEAB8E-6C4B-05EE-D32F-28ECD6AE1992}"/>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80A95E37-B17C-63F7-D44B-E295568ABC25}"/>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927373FB-8D06-3F07-7EDA-03333AB922B2}"/>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46DD875A-3778-217C-BFE7-22B1E7FAFDCC}"/>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F6972CE0-BF0E-FA18-B05E-CF671C77420C}"/>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D5E68A0C-046B-528F-6F3A-415D51918684}"/>
              </a:ext>
            </a:extLst>
          </p:cNvPr>
          <p:cNvSpPr/>
          <p:nvPr/>
        </p:nvSpPr>
        <p:spPr>
          <a:xfrm>
            <a:off x="7497522" y="215329"/>
            <a:ext cx="4051109"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ترتيب عمليات التسوية اليومية</a:t>
            </a:r>
          </a:p>
        </p:txBody>
      </p:sp>
      <p:sp>
        <p:nvSpPr>
          <p:cNvPr id="13" name="Slide Number Placeholder 12">
            <a:extLst>
              <a:ext uri="{FF2B5EF4-FFF2-40B4-BE49-F238E27FC236}">
                <a16:creationId xmlns:a16="http://schemas.microsoft.com/office/drawing/2014/main" id="{28048338-9E0D-9FF9-D109-7AF5174A9148}"/>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12</a:t>
            </a:r>
          </a:p>
        </p:txBody>
      </p:sp>
      <p:graphicFrame>
        <p:nvGraphicFramePr>
          <p:cNvPr id="4" name="Diagram 3">
            <a:extLst>
              <a:ext uri="{FF2B5EF4-FFF2-40B4-BE49-F238E27FC236}">
                <a16:creationId xmlns:a16="http://schemas.microsoft.com/office/drawing/2014/main" id="{6E117A58-608A-5C58-A19E-C329AF0275F9}"/>
              </a:ext>
            </a:extLst>
          </p:cNvPr>
          <p:cNvGraphicFramePr/>
          <p:nvPr>
            <p:extLst>
              <p:ext uri="{D42A27DB-BD31-4B8C-83A1-F6EECF244321}">
                <p14:modId xmlns:p14="http://schemas.microsoft.com/office/powerpoint/2010/main" val="707231605"/>
              </p:ext>
            </p:extLst>
          </p:nvPr>
        </p:nvGraphicFramePr>
        <p:xfrm>
          <a:off x="477302" y="1005300"/>
          <a:ext cx="10887384" cy="455574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Picture 6" descr="A close up of a sign&#10;&#10;AI-generated content may be incorrect.">
            <a:extLst>
              <a:ext uri="{FF2B5EF4-FFF2-40B4-BE49-F238E27FC236}">
                <a16:creationId xmlns:a16="http://schemas.microsoft.com/office/drawing/2014/main" id="{0926B5D7-9CF3-1BC9-4426-BA3EC162F7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8" name="Group 7">
            <a:extLst>
              <a:ext uri="{FF2B5EF4-FFF2-40B4-BE49-F238E27FC236}">
                <a16:creationId xmlns:a16="http://schemas.microsoft.com/office/drawing/2014/main" id="{F5E8DCB7-A904-31D3-3561-928A979CAAB6}"/>
              </a:ext>
            </a:extLst>
          </p:cNvPr>
          <p:cNvGrpSpPr/>
          <p:nvPr/>
        </p:nvGrpSpPr>
        <p:grpSpPr>
          <a:xfrm>
            <a:off x="11658347" y="278732"/>
            <a:ext cx="533653" cy="355508"/>
            <a:chOff x="11182550" y="1223483"/>
            <a:chExt cx="768155" cy="554085"/>
          </a:xfrm>
        </p:grpSpPr>
        <p:sp>
          <p:nvSpPr>
            <p:cNvPr id="12" name="Rectangle 11">
              <a:extLst>
                <a:ext uri="{FF2B5EF4-FFF2-40B4-BE49-F238E27FC236}">
                  <a16:creationId xmlns:a16="http://schemas.microsoft.com/office/drawing/2014/main" id="{BA26502A-A530-C41E-BA2D-531C2DD135F2}"/>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4" name="Oval 13">
              <a:extLst>
                <a:ext uri="{FF2B5EF4-FFF2-40B4-BE49-F238E27FC236}">
                  <a16:creationId xmlns:a16="http://schemas.microsoft.com/office/drawing/2014/main" id="{C3169E3D-F588-1D22-AEFC-5EF0EA87166B}"/>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174217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E27A-30F1-D1DD-8398-2A0FBD3B8B64}"/>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BD89FB4-7C52-4C93-A312-F3BFA1194331}"/>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15E2F946-7A27-5000-11BB-9BDB4DABDBAD}"/>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B230422B-F820-0D59-4AAE-64F7B30E2031}"/>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88E503B-4875-1A7D-935A-0BAD97983645}"/>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48CF04E0-09C5-9665-B6B4-A439F0DD6FD7}"/>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792E9FAD-0F76-A049-AEFD-9226AE71E358}"/>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C579B0B5-17ED-4B1D-144E-4166CA76DD78}"/>
              </a:ext>
            </a:extLst>
          </p:cNvPr>
          <p:cNvSpPr/>
          <p:nvPr/>
        </p:nvSpPr>
        <p:spPr>
          <a:xfrm>
            <a:off x="8134957" y="231371"/>
            <a:ext cx="3417923"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سلسلة الضمانات المتتالية</a:t>
            </a:r>
          </a:p>
        </p:txBody>
      </p:sp>
      <p:sp>
        <p:nvSpPr>
          <p:cNvPr id="13" name="Slide Number Placeholder 12">
            <a:extLst>
              <a:ext uri="{FF2B5EF4-FFF2-40B4-BE49-F238E27FC236}">
                <a16:creationId xmlns:a16="http://schemas.microsoft.com/office/drawing/2014/main" id="{0CE83C71-E00A-E3D3-37DD-14BF6A0EA6D2}"/>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13</a:t>
            </a:r>
          </a:p>
        </p:txBody>
      </p:sp>
      <p:grpSp>
        <p:nvGrpSpPr>
          <p:cNvPr id="6" name="Group 5">
            <a:extLst>
              <a:ext uri="{FF2B5EF4-FFF2-40B4-BE49-F238E27FC236}">
                <a16:creationId xmlns:a16="http://schemas.microsoft.com/office/drawing/2014/main" id="{299E0F1C-8C53-4D9B-24BD-F74E33D5DEF9}"/>
              </a:ext>
            </a:extLst>
          </p:cNvPr>
          <p:cNvGrpSpPr/>
          <p:nvPr/>
        </p:nvGrpSpPr>
        <p:grpSpPr>
          <a:xfrm>
            <a:off x="477302" y="842105"/>
            <a:ext cx="11018012" cy="4668256"/>
            <a:chOff x="1249684" y="1532965"/>
            <a:chExt cx="9772811" cy="4668256"/>
          </a:xfrm>
        </p:grpSpPr>
        <p:grpSp>
          <p:nvGrpSpPr>
            <p:cNvPr id="7" name="Group 6">
              <a:extLst>
                <a:ext uri="{FF2B5EF4-FFF2-40B4-BE49-F238E27FC236}">
                  <a16:creationId xmlns:a16="http://schemas.microsoft.com/office/drawing/2014/main" id="{63A08D7A-8213-54EB-7A9C-256FC08B2F37}"/>
                </a:ext>
              </a:extLst>
            </p:cNvPr>
            <p:cNvGrpSpPr/>
            <p:nvPr/>
          </p:nvGrpSpPr>
          <p:grpSpPr>
            <a:xfrm>
              <a:off x="8322365" y="3187620"/>
              <a:ext cx="2700130" cy="654648"/>
              <a:chOff x="8391939" y="1520686"/>
              <a:chExt cx="2700130" cy="654648"/>
            </a:xfrm>
          </p:grpSpPr>
          <p:sp>
            <p:nvSpPr>
              <p:cNvPr id="57" name="Rectangle 56">
                <a:extLst>
                  <a:ext uri="{FF2B5EF4-FFF2-40B4-BE49-F238E27FC236}">
                    <a16:creationId xmlns:a16="http://schemas.microsoft.com/office/drawing/2014/main" id="{8D93F3CD-F054-3369-8E2D-7084E6996A77}"/>
                  </a:ext>
                </a:extLst>
              </p:cNvPr>
              <p:cNvSpPr/>
              <p:nvPr/>
            </p:nvSpPr>
            <p:spPr>
              <a:xfrm>
                <a:off x="8478078" y="1520686"/>
                <a:ext cx="2613991" cy="581761"/>
              </a:xfrm>
              <a:prstGeom prst="rect">
                <a:avLst/>
              </a:prstGeom>
              <a:solidFill>
                <a:schemeClr val="tx2">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749A9B69-6EE3-FEBE-E6B4-E89D38CC4142}"/>
                  </a:ext>
                </a:extLst>
              </p:cNvPr>
              <p:cNvSpPr/>
              <p:nvPr/>
            </p:nvSpPr>
            <p:spPr>
              <a:xfrm>
                <a:off x="8391939" y="1593573"/>
                <a:ext cx="2613991" cy="581761"/>
              </a:xfrm>
              <a:prstGeom prst="rect">
                <a:avLst/>
              </a:prstGeom>
              <a:solidFill>
                <a:sysClr val="window" lastClr="FFFFFF"/>
              </a:solidFill>
              <a:ln w="12700" cap="flat" cmpd="sng" algn="ctr">
                <a:solidFill>
                  <a:schemeClr val="tx2">
                    <a:lumMod val="90000"/>
                    <a:lumOff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D138DE6-2B23-72AE-8A9D-CE166F085C5D}"/>
                </a:ext>
              </a:extLst>
            </p:cNvPr>
            <p:cNvGrpSpPr/>
            <p:nvPr/>
          </p:nvGrpSpPr>
          <p:grpSpPr>
            <a:xfrm>
              <a:off x="8322365" y="1532965"/>
              <a:ext cx="2700130" cy="654648"/>
              <a:chOff x="8391939" y="1520686"/>
              <a:chExt cx="2700130" cy="654648"/>
            </a:xfrm>
          </p:grpSpPr>
          <p:sp>
            <p:nvSpPr>
              <p:cNvPr id="55" name="Rectangle 54">
                <a:extLst>
                  <a:ext uri="{FF2B5EF4-FFF2-40B4-BE49-F238E27FC236}">
                    <a16:creationId xmlns:a16="http://schemas.microsoft.com/office/drawing/2014/main" id="{40A68A1E-E57E-8CD6-0D2D-D9D07096504F}"/>
                  </a:ext>
                </a:extLst>
              </p:cNvPr>
              <p:cNvSpPr/>
              <p:nvPr/>
            </p:nvSpPr>
            <p:spPr>
              <a:xfrm>
                <a:off x="8478078" y="1520686"/>
                <a:ext cx="2613991" cy="581761"/>
              </a:xfrm>
              <a:prstGeom prst="rect">
                <a:avLst/>
              </a:prstGeom>
              <a:solidFill>
                <a:schemeClr val="tx2">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2AD90518-DBFF-0A0B-4C8F-C3B44180CC1A}"/>
                  </a:ext>
                </a:extLst>
              </p:cNvPr>
              <p:cNvSpPr/>
              <p:nvPr/>
            </p:nvSpPr>
            <p:spPr>
              <a:xfrm>
                <a:off x="8391939" y="1593573"/>
                <a:ext cx="2613991" cy="581761"/>
              </a:xfrm>
              <a:prstGeom prst="rect">
                <a:avLst/>
              </a:prstGeom>
              <a:solidFill>
                <a:sysClr val="window" lastClr="FFFFFF"/>
              </a:solidFill>
              <a:ln w="12700" cap="flat" cmpd="sng" algn="ctr">
                <a:solidFill>
                  <a:schemeClr val="tx2">
                    <a:lumMod val="90000"/>
                    <a:lumOff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B2904024-8989-B345-6701-590289534FBB}"/>
                </a:ext>
              </a:extLst>
            </p:cNvPr>
            <p:cNvGrpSpPr/>
            <p:nvPr/>
          </p:nvGrpSpPr>
          <p:grpSpPr>
            <a:xfrm>
              <a:off x="3643358" y="1564176"/>
              <a:ext cx="3967123" cy="653179"/>
              <a:chOff x="4355242" y="1438248"/>
              <a:chExt cx="3967123" cy="653179"/>
            </a:xfrm>
          </p:grpSpPr>
          <p:sp>
            <p:nvSpPr>
              <p:cNvPr id="53" name="Rectangle 52">
                <a:extLst>
                  <a:ext uri="{FF2B5EF4-FFF2-40B4-BE49-F238E27FC236}">
                    <a16:creationId xmlns:a16="http://schemas.microsoft.com/office/drawing/2014/main" id="{FE3056F6-04FD-E025-16E2-F5BFD293BEAF}"/>
                  </a:ext>
                </a:extLst>
              </p:cNvPr>
              <p:cNvSpPr/>
              <p:nvPr/>
            </p:nvSpPr>
            <p:spPr>
              <a:xfrm>
                <a:off x="4355242" y="1636675"/>
                <a:ext cx="3880984" cy="454752"/>
              </a:xfrm>
              <a:prstGeom prst="rect">
                <a:avLst/>
              </a:prstGeom>
              <a:solidFill>
                <a:srgbClr val="65737B"/>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F8AC19A-2B63-DC02-6D2C-1F9B60D2BDC5}"/>
                  </a:ext>
                </a:extLst>
              </p:cNvPr>
              <p:cNvSpPr/>
              <p:nvPr/>
            </p:nvSpPr>
            <p:spPr>
              <a:xfrm>
                <a:off x="4418986" y="1438248"/>
                <a:ext cx="3903379" cy="581760"/>
              </a:xfrm>
              <a:prstGeom prst="rect">
                <a:avLst/>
              </a:prstGeom>
              <a:solidFill>
                <a:sysClr val="window" lastClr="FFFFFF"/>
              </a:solidFill>
              <a:ln w="12700" cap="flat" cmpd="sng" algn="ctr">
                <a:solidFill>
                  <a:srgbClr val="65737B"/>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14" name="Straight Arrow Connector 13">
              <a:extLst>
                <a:ext uri="{FF2B5EF4-FFF2-40B4-BE49-F238E27FC236}">
                  <a16:creationId xmlns:a16="http://schemas.microsoft.com/office/drawing/2014/main" id="{FB26356E-5730-560E-C8AF-ACE6F06F689C}"/>
                </a:ext>
              </a:extLst>
            </p:cNvPr>
            <p:cNvCxnSpPr>
              <a:cxnSpLocks/>
            </p:cNvCxnSpPr>
            <p:nvPr/>
          </p:nvCxnSpPr>
          <p:spPr>
            <a:xfrm flipH="1">
              <a:off x="7696620" y="1885081"/>
              <a:ext cx="498256" cy="0"/>
            </a:xfrm>
            <a:prstGeom prst="straightConnector1">
              <a:avLst/>
            </a:prstGeom>
            <a:noFill/>
            <a:ln w="6350" cap="flat" cmpd="sng" algn="ctr">
              <a:solidFill>
                <a:srgbClr val="65737B"/>
              </a:solidFill>
              <a:prstDash val="solid"/>
              <a:miter lim="800000"/>
              <a:tailEnd type="triangle"/>
            </a:ln>
            <a:effectLst/>
          </p:spPr>
        </p:cxnSp>
        <p:grpSp>
          <p:nvGrpSpPr>
            <p:cNvPr id="15" name="Group 14">
              <a:extLst>
                <a:ext uri="{FF2B5EF4-FFF2-40B4-BE49-F238E27FC236}">
                  <a16:creationId xmlns:a16="http://schemas.microsoft.com/office/drawing/2014/main" id="{6BB6BE54-5926-9B72-CB90-343199D373E3}"/>
                </a:ext>
              </a:extLst>
            </p:cNvPr>
            <p:cNvGrpSpPr/>
            <p:nvPr/>
          </p:nvGrpSpPr>
          <p:grpSpPr>
            <a:xfrm>
              <a:off x="8322365" y="4842274"/>
              <a:ext cx="2700130" cy="654648"/>
              <a:chOff x="8391939" y="1520686"/>
              <a:chExt cx="2700130" cy="654648"/>
            </a:xfrm>
          </p:grpSpPr>
          <p:sp>
            <p:nvSpPr>
              <p:cNvPr id="51" name="Rectangle 50">
                <a:extLst>
                  <a:ext uri="{FF2B5EF4-FFF2-40B4-BE49-F238E27FC236}">
                    <a16:creationId xmlns:a16="http://schemas.microsoft.com/office/drawing/2014/main" id="{45A62A22-2EE2-7160-F230-5AA32D77690D}"/>
                  </a:ext>
                </a:extLst>
              </p:cNvPr>
              <p:cNvSpPr/>
              <p:nvPr/>
            </p:nvSpPr>
            <p:spPr>
              <a:xfrm>
                <a:off x="8478078" y="1520686"/>
                <a:ext cx="2613991" cy="581761"/>
              </a:xfrm>
              <a:prstGeom prst="rect">
                <a:avLst/>
              </a:prstGeom>
              <a:solidFill>
                <a:schemeClr val="tx2">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C4D58998-84FE-F220-30A3-98807DA0EFAC}"/>
                  </a:ext>
                </a:extLst>
              </p:cNvPr>
              <p:cNvSpPr/>
              <p:nvPr/>
            </p:nvSpPr>
            <p:spPr>
              <a:xfrm>
                <a:off x="8391939" y="1593573"/>
                <a:ext cx="2613991" cy="581761"/>
              </a:xfrm>
              <a:prstGeom prst="rect">
                <a:avLst/>
              </a:prstGeom>
              <a:solidFill>
                <a:sysClr val="window" lastClr="FFFFFF"/>
              </a:solidFill>
              <a:ln w="12700" cap="flat" cmpd="sng" algn="ctr">
                <a:solidFill>
                  <a:schemeClr val="tx2">
                    <a:lumMod val="90000"/>
                    <a:lumOff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4163DD9A-65A5-5380-D83F-02A83287FE59}"/>
                </a:ext>
              </a:extLst>
            </p:cNvPr>
            <p:cNvSpPr txBox="1"/>
            <p:nvPr/>
          </p:nvSpPr>
          <p:spPr>
            <a:xfrm>
              <a:off x="8428906" y="1711990"/>
              <a:ext cx="2468387"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800" b="1" i="0" u="none" strike="noStrike" kern="0" cap="none" spc="0" normalizeH="0" baseline="0" noProof="0" dirty="0">
                  <a:ln>
                    <a:noFill/>
                  </a:ln>
                  <a:solidFill>
                    <a:srgbClr val="CC9900"/>
                  </a:solidFill>
                  <a:effectLst/>
                  <a:uLnTx/>
                  <a:uFillTx/>
                  <a:latin typeface="Times New Roman" panose="02020603050405020304" pitchFamily="18" charset="0"/>
                  <a:cs typeface="mohammad bold art 1" pitchFamily="2" charset="-78"/>
                </a:rPr>
                <a:t>الطبقة الأولى: </a:t>
              </a: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الهوامش</a:t>
              </a:r>
              <a:endParaRPr kumimoji="0" lang="en-GB"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sp>
          <p:nvSpPr>
            <p:cNvPr id="17" name="TextBox 16">
              <a:extLst>
                <a:ext uri="{FF2B5EF4-FFF2-40B4-BE49-F238E27FC236}">
                  <a16:creationId xmlns:a16="http://schemas.microsoft.com/office/drawing/2014/main" id="{F0AED485-0F09-B157-C7EB-E772AB6D432A}"/>
                </a:ext>
              </a:extLst>
            </p:cNvPr>
            <p:cNvSpPr txBox="1"/>
            <p:nvPr/>
          </p:nvSpPr>
          <p:spPr>
            <a:xfrm>
              <a:off x="8322365" y="3375609"/>
              <a:ext cx="2574929"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800" b="1" i="0" u="none" strike="noStrike" kern="0" cap="none" spc="0" normalizeH="0" baseline="0" noProof="0" dirty="0">
                  <a:ln>
                    <a:noFill/>
                  </a:ln>
                  <a:solidFill>
                    <a:srgbClr val="CC9900"/>
                  </a:solidFill>
                  <a:effectLst/>
                  <a:uLnTx/>
                  <a:uFillTx/>
                  <a:latin typeface="Times New Roman" panose="02020603050405020304" pitchFamily="18" charset="0"/>
                  <a:cs typeface="mohammad bold art 1" pitchFamily="2" charset="-78"/>
                </a:rPr>
                <a:t>الطبقة الثانية: </a:t>
              </a: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صندوق الضمان</a:t>
              </a:r>
              <a:endParaRPr kumimoji="0" lang="en-GB"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sp>
          <p:nvSpPr>
            <p:cNvPr id="18" name="TextBox 17">
              <a:extLst>
                <a:ext uri="{FF2B5EF4-FFF2-40B4-BE49-F238E27FC236}">
                  <a16:creationId xmlns:a16="http://schemas.microsoft.com/office/drawing/2014/main" id="{335DE91C-DA59-ECD6-314E-999952E48138}"/>
                </a:ext>
              </a:extLst>
            </p:cNvPr>
            <p:cNvSpPr txBox="1"/>
            <p:nvPr/>
          </p:nvSpPr>
          <p:spPr>
            <a:xfrm>
              <a:off x="8318386" y="5042874"/>
              <a:ext cx="2613991" cy="35394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700" b="1" i="0" u="none" strike="noStrike" kern="0" cap="none" spc="0" normalizeH="0" baseline="0" noProof="0" dirty="0">
                  <a:ln>
                    <a:noFill/>
                  </a:ln>
                  <a:solidFill>
                    <a:srgbClr val="CC9900"/>
                  </a:solidFill>
                  <a:effectLst/>
                  <a:uLnTx/>
                  <a:uFillTx/>
                  <a:latin typeface="Times New Roman" panose="02020603050405020304" pitchFamily="18" charset="0"/>
                  <a:cs typeface="mohammad bold art 1" pitchFamily="2" charset="-78"/>
                </a:rPr>
                <a:t>الطبقة الثالثة: </a:t>
              </a:r>
              <a:r>
                <a:rPr kumimoji="0" lang="ar-KW" sz="17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مساهمات إضافية</a:t>
              </a:r>
              <a:endParaRPr kumimoji="0" lang="en-GB" sz="17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grpSp>
          <p:nvGrpSpPr>
            <p:cNvPr id="20" name="Group 19">
              <a:extLst>
                <a:ext uri="{FF2B5EF4-FFF2-40B4-BE49-F238E27FC236}">
                  <a16:creationId xmlns:a16="http://schemas.microsoft.com/office/drawing/2014/main" id="{525B436A-D754-738C-844F-E8BA4CB1BB2D}"/>
                </a:ext>
              </a:extLst>
            </p:cNvPr>
            <p:cNvGrpSpPr/>
            <p:nvPr/>
          </p:nvGrpSpPr>
          <p:grpSpPr>
            <a:xfrm>
              <a:off x="5308979" y="2738958"/>
              <a:ext cx="2885897" cy="1561970"/>
              <a:chOff x="4426134" y="3095856"/>
              <a:chExt cx="3270486" cy="1074295"/>
            </a:xfrm>
          </p:grpSpPr>
          <p:cxnSp>
            <p:nvCxnSpPr>
              <p:cNvPr id="47" name="Straight Arrow Connector 46">
                <a:extLst>
                  <a:ext uri="{FF2B5EF4-FFF2-40B4-BE49-F238E27FC236}">
                    <a16:creationId xmlns:a16="http://schemas.microsoft.com/office/drawing/2014/main" id="{EE367FEA-326B-D7BC-FD21-28217A9D8E90}"/>
                  </a:ext>
                </a:extLst>
              </p:cNvPr>
              <p:cNvCxnSpPr>
                <a:cxnSpLocks/>
              </p:cNvCxnSpPr>
              <p:nvPr/>
            </p:nvCxnSpPr>
            <p:spPr>
              <a:xfrm flipH="1" flipV="1">
                <a:off x="4426134" y="3633004"/>
                <a:ext cx="3270486" cy="9159"/>
              </a:xfrm>
              <a:prstGeom prst="straightConnector1">
                <a:avLst/>
              </a:prstGeom>
              <a:noFill/>
              <a:ln w="6350" cap="flat" cmpd="sng" algn="ctr">
                <a:solidFill>
                  <a:srgbClr val="65737B"/>
                </a:solidFill>
                <a:prstDash val="solid"/>
                <a:miter lim="800000"/>
                <a:tailEnd type="triangle"/>
              </a:ln>
              <a:effectLst/>
            </p:spPr>
          </p:cxnSp>
          <p:cxnSp>
            <p:nvCxnSpPr>
              <p:cNvPr id="48" name="Straight Arrow Connector 47">
                <a:extLst>
                  <a:ext uri="{FF2B5EF4-FFF2-40B4-BE49-F238E27FC236}">
                    <a16:creationId xmlns:a16="http://schemas.microsoft.com/office/drawing/2014/main" id="{150E6030-9E73-3FCB-B37D-82A97DAE56CD}"/>
                  </a:ext>
                </a:extLst>
              </p:cNvPr>
              <p:cNvCxnSpPr>
                <a:cxnSpLocks/>
              </p:cNvCxnSpPr>
              <p:nvPr/>
            </p:nvCxnSpPr>
            <p:spPr>
              <a:xfrm flipH="1">
                <a:off x="4426134" y="3095856"/>
                <a:ext cx="498256" cy="0"/>
              </a:xfrm>
              <a:prstGeom prst="straightConnector1">
                <a:avLst/>
              </a:prstGeom>
              <a:noFill/>
              <a:ln w="6350" cap="flat" cmpd="sng" algn="ctr">
                <a:solidFill>
                  <a:srgbClr val="65737B"/>
                </a:solidFill>
                <a:prstDash val="solid"/>
                <a:miter lim="800000"/>
                <a:tailEnd type="triangle"/>
              </a:ln>
              <a:effectLst/>
            </p:spPr>
          </p:cxnSp>
          <p:cxnSp>
            <p:nvCxnSpPr>
              <p:cNvPr id="49" name="Straight Arrow Connector 48">
                <a:extLst>
                  <a:ext uri="{FF2B5EF4-FFF2-40B4-BE49-F238E27FC236}">
                    <a16:creationId xmlns:a16="http://schemas.microsoft.com/office/drawing/2014/main" id="{208EC5C6-BAD4-1710-16A2-6B5C5222CDBC}"/>
                  </a:ext>
                </a:extLst>
              </p:cNvPr>
              <p:cNvCxnSpPr>
                <a:cxnSpLocks/>
              </p:cNvCxnSpPr>
              <p:nvPr/>
            </p:nvCxnSpPr>
            <p:spPr>
              <a:xfrm flipH="1">
                <a:off x="4426134" y="4170151"/>
                <a:ext cx="498256" cy="0"/>
              </a:xfrm>
              <a:prstGeom prst="straightConnector1">
                <a:avLst/>
              </a:prstGeom>
              <a:noFill/>
              <a:ln w="6350" cap="flat" cmpd="sng" algn="ctr">
                <a:solidFill>
                  <a:srgbClr val="65737B"/>
                </a:solidFill>
                <a:prstDash val="solid"/>
                <a:miter lim="800000"/>
                <a:tailEnd type="triangle"/>
              </a:ln>
              <a:effectLst/>
            </p:spPr>
          </p:cxnSp>
          <p:cxnSp>
            <p:nvCxnSpPr>
              <p:cNvPr id="50" name="Straight Connector 49">
                <a:extLst>
                  <a:ext uri="{FF2B5EF4-FFF2-40B4-BE49-F238E27FC236}">
                    <a16:creationId xmlns:a16="http://schemas.microsoft.com/office/drawing/2014/main" id="{7589A32C-A271-4ADA-A1BA-CD986F0D6E51}"/>
                  </a:ext>
                </a:extLst>
              </p:cNvPr>
              <p:cNvCxnSpPr/>
              <p:nvPr/>
            </p:nvCxnSpPr>
            <p:spPr>
              <a:xfrm>
                <a:off x="4924390" y="3095856"/>
                <a:ext cx="0" cy="1074295"/>
              </a:xfrm>
              <a:prstGeom prst="line">
                <a:avLst/>
              </a:prstGeom>
              <a:noFill/>
              <a:ln w="6350" cap="flat" cmpd="sng" algn="ctr">
                <a:solidFill>
                  <a:srgbClr val="65737B"/>
                </a:solidFill>
                <a:prstDash val="solid"/>
                <a:miter lim="800000"/>
              </a:ln>
              <a:effectLst/>
            </p:spPr>
          </p:cxnSp>
        </p:grpSp>
        <p:grpSp>
          <p:nvGrpSpPr>
            <p:cNvPr id="21" name="Group 20">
              <a:extLst>
                <a:ext uri="{FF2B5EF4-FFF2-40B4-BE49-F238E27FC236}">
                  <a16:creationId xmlns:a16="http://schemas.microsoft.com/office/drawing/2014/main" id="{950A0E54-3EFA-AAE1-5F5A-6D837B2EAF56}"/>
                </a:ext>
              </a:extLst>
            </p:cNvPr>
            <p:cNvGrpSpPr/>
            <p:nvPr/>
          </p:nvGrpSpPr>
          <p:grpSpPr>
            <a:xfrm>
              <a:off x="7524342" y="5078615"/>
              <a:ext cx="709374" cy="777719"/>
              <a:chOff x="7048480" y="5207698"/>
              <a:chExt cx="1187746" cy="777719"/>
            </a:xfrm>
          </p:grpSpPr>
          <p:cxnSp>
            <p:nvCxnSpPr>
              <p:cNvPr id="43" name="Straight Arrow Connector 42">
                <a:extLst>
                  <a:ext uri="{FF2B5EF4-FFF2-40B4-BE49-F238E27FC236}">
                    <a16:creationId xmlns:a16="http://schemas.microsoft.com/office/drawing/2014/main" id="{B3384FFD-1FE4-FE11-0465-875838400463}"/>
                  </a:ext>
                </a:extLst>
              </p:cNvPr>
              <p:cNvCxnSpPr>
                <a:cxnSpLocks/>
              </p:cNvCxnSpPr>
              <p:nvPr/>
            </p:nvCxnSpPr>
            <p:spPr>
              <a:xfrm flipH="1">
                <a:off x="7048480" y="5209880"/>
                <a:ext cx="498256" cy="0"/>
              </a:xfrm>
              <a:prstGeom prst="straightConnector1">
                <a:avLst/>
              </a:prstGeom>
              <a:noFill/>
              <a:ln w="6350" cap="flat" cmpd="sng" algn="ctr">
                <a:solidFill>
                  <a:srgbClr val="65737B"/>
                </a:solidFill>
                <a:prstDash val="solid"/>
                <a:miter lim="800000"/>
                <a:tailEnd type="triangle"/>
              </a:ln>
              <a:effectLst/>
            </p:spPr>
          </p:cxnSp>
          <p:cxnSp>
            <p:nvCxnSpPr>
              <p:cNvPr id="44" name="Straight Arrow Connector 43">
                <a:extLst>
                  <a:ext uri="{FF2B5EF4-FFF2-40B4-BE49-F238E27FC236}">
                    <a16:creationId xmlns:a16="http://schemas.microsoft.com/office/drawing/2014/main" id="{A327959E-603A-BE42-C147-9A3490E9F599}"/>
                  </a:ext>
                </a:extLst>
              </p:cNvPr>
              <p:cNvCxnSpPr>
                <a:cxnSpLocks/>
              </p:cNvCxnSpPr>
              <p:nvPr/>
            </p:nvCxnSpPr>
            <p:spPr>
              <a:xfrm flipH="1">
                <a:off x="7048480" y="5985417"/>
                <a:ext cx="498256" cy="0"/>
              </a:xfrm>
              <a:prstGeom prst="straightConnector1">
                <a:avLst/>
              </a:prstGeom>
              <a:noFill/>
              <a:ln w="6350" cap="flat" cmpd="sng" algn="ctr">
                <a:solidFill>
                  <a:srgbClr val="65737B"/>
                </a:solidFill>
                <a:prstDash val="solid"/>
                <a:miter lim="800000"/>
                <a:tailEnd type="triangle"/>
              </a:ln>
              <a:effectLst/>
            </p:spPr>
          </p:cxnSp>
          <p:cxnSp>
            <p:nvCxnSpPr>
              <p:cNvPr id="45" name="Straight Connector 44">
                <a:extLst>
                  <a:ext uri="{FF2B5EF4-FFF2-40B4-BE49-F238E27FC236}">
                    <a16:creationId xmlns:a16="http://schemas.microsoft.com/office/drawing/2014/main" id="{8FA9C94A-E560-9315-311A-54C764746A52}"/>
                  </a:ext>
                </a:extLst>
              </p:cNvPr>
              <p:cNvCxnSpPr>
                <a:cxnSpLocks/>
              </p:cNvCxnSpPr>
              <p:nvPr/>
            </p:nvCxnSpPr>
            <p:spPr>
              <a:xfrm>
                <a:off x="7546736" y="5207698"/>
                <a:ext cx="0" cy="777719"/>
              </a:xfrm>
              <a:prstGeom prst="line">
                <a:avLst/>
              </a:prstGeom>
              <a:noFill/>
              <a:ln w="6350" cap="flat" cmpd="sng" algn="ctr">
                <a:solidFill>
                  <a:srgbClr val="65737B"/>
                </a:solidFill>
                <a:prstDash val="solid"/>
                <a:miter lim="800000"/>
              </a:ln>
              <a:effectLst/>
            </p:spPr>
          </p:cxnSp>
          <p:cxnSp>
            <p:nvCxnSpPr>
              <p:cNvPr id="46" name="Straight Connector 45">
                <a:extLst>
                  <a:ext uri="{FF2B5EF4-FFF2-40B4-BE49-F238E27FC236}">
                    <a16:creationId xmlns:a16="http://schemas.microsoft.com/office/drawing/2014/main" id="{0D55D677-F90E-CEDF-D85D-898E71A869AA}"/>
                  </a:ext>
                </a:extLst>
              </p:cNvPr>
              <p:cNvCxnSpPr>
                <a:cxnSpLocks/>
              </p:cNvCxnSpPr>
              <p:nvPr/>
            </p:nvCxnSpPr>
            <p:spPr>
              <a:xfrm>
                <a:off x="7546736" y="5339503"/>
                <a:ext cx="689490" cy="0"/>
              </a:xfrm>
              <a:prstGeom prst="line">
                <a:avLst/>
              </a:prstGeom>
              <a:noFill/>
              <a:ln w="6350" cap="flat" cmpd="sng" algn="ctr">
                <a:solidFill>
                  <a:srgbClr val="65737B"/>
                </a:solidFill>
                <a:prstDash val="solid"/>
                <a:miter lim="800000"/>
              </a:ln>
              <a:effectLst/>
            </p:spPr>
          </p:cxnSp>
        </p:grpSp>
        <p:grpSp>
          <p:nvGrpSpPr>
            <p:cNvPr id="22" name="Group 21">
              <a:extLst>
                <a:ext uri="{FF2B5EF4-FFF2-40B4-BE49-F238E27FC236}">
                  <a16:creationId xmlns:a16="http://schemas.microsoft.com/office/drawing/2014/main" id="{A1991A75-2FB0-E25A-65A5-9856E863F1C0}"/>
                </a:ext>
              </a:extLst>
            </p:cNvPr>
            <p:cNvGrpSpPr/>
            <p:nvPr/>
          </p:nvGrpSpPr>
          <p:grpSpPr>
            <a:xfrm>
              <a:off x="1249684" y="2357415"/>
              <a:ext cx="3967123" cy="653179"/>
              <a:chOff x="4355242" y="1438248"/>
              <a:chExt cx="3967123" cy="653179"/>
            </a:xfrm>
          </p:grpSpPr>
          <p:sp>
            <p:nvSpPr>
              <p:cNvPr id="41" name="Rectangle 40">
                <a:extLst>
                  <a:ext uri="{FF2B5EF4-FFF2-40B4-BE49-F238E27FC236}">
                    <a16:creationId xmlns:a16="http://schemas.microsoft.com/office/drawing/2014/main" id="{989A279F-7569-1269-6FC8-AD2E96B6C11C}"/>
                  </a:ext>
                </a:extLst>
              </p:cNvPr>
              <p:cNvSpPr/>
              <p:nvPr/>
            </p:nvSpPr>
            <p:spPr>
              <a:xfrm>
                <a:off x="4355242" y="1636675"/>
                <a:ext cx="3880984" cy="454752"/>
              </a:xfrm>
              <a:prstGeom prst="rect">
                <a:avLst/>
              </a:prstGeom>
              <a:solidFill>
                <a:srgbClr val="65737B"/>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EE5BEE5-A3C4-D0DA-1758-48D0F6FAE569}"/>
                  </a:ext>
                </a:extLst>
              </p:cNvPr>
              <p:cNvSpPr/>
              <p:nvPr/>
            </p:nvSpPr>
            <p:spPr>
              <a:xfrm>
                <a:off x="4418986" y="1438248"/>
                <a:ext cx="3903379" cy="581760"/>
              </a:xfrm>
              <a:prstGeom prst="rect">
                <a:avLst/>
              </a:prstGeom>
              <a:solidFill>
                <a:sysClr val="window" lastClr="FFFFFF"/>
              </a:solidFill>
              <a:ln w="12700" cap="flat" cmpd="sng" algn="ctr">
                <a:solidFill>
                  <a:srgbClr val="65737B"/>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880B1AA6-B53B-823A-1762-8A9BD8EE972E}"/>
                </a:ext>
              </a:extLst>
            </p:cNvPr>
            <p:cNvGrpSpPr/>
            <p:nvPr/>
          </p:nvGrpSpPr>
          <p:grpSpPr>
            <a:xfrm>
              <a:off x="1249684" y="3150654"/>
              <a:ext cx="3967123" cy="653179"/>
              <a:chOff x="4355242" y="1438248"/>
              <a:chExt cx="3967123" cy="653179"/>
            </a:xfrm>
          </p:grpSpPr>
          <p:sp>
            <p:nvSpPr>
              <p:cNvPr id="39" name="Rectangle 38">
                <a:extLst>
                  <a:ext uri="{FF2B5EF4-FFF2-40B4-BE49-F238E27FC236}">
                    <a16:creationId xmlns:a16="http://schemas.microsoft.com/office/drawing/2014/main" id="{B20EF62E-2B57-FE8D-522B-53F6260FF456}"/>
                  </a:ext>
                </a:extLst>
              </p:cNvPr>
              <p:cNvSpPr/>
              <p:nvPr/>
            </p:nvSpPr>
            <p:spPr>
              <a:xfrm>
                <a:off x="4355242" y="1636675"/>
                <a:ext cx="3880984" cy="454752"/>
              </a:xfrm>
              <a:prstGeom prst="rect">
                <a:avLst/>
              </a:prstGeom>
              <a:solidFill>
                <a:srgbClr val="65737B"/>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49125F3-CCBC-1EAB-4773-2F9150D72CF8}"/>
                  </a:ext>
                </a:extLst>
              </p:cNvPr>
              <p:cNvSpPr/>
              <p:nvPr/>
            </p:nvSpPr>
            <p:spPr>
              <a:xfrm>
                <a:off x="4418986" y="1438248"/>
                <a:ext cx="3903379" cy="581760"/>
              </a:xfrm>
              <a:prstGeom prst="rect">
                <a:avLst/>
              </a:prstGeom>
              <a:solidFill>
                <a:sysClr val="window" lastClr="FFFFFF"/>
              </a:solidFill>
              <a:ln w="12700" cap="flat" cmpd="sng" algn="ctr">
                <a:solidFill>
                  <a:srgbClr val="65737B"/>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F4AF9C47-7B7A-808E-D600-4E44335D7CFD}"/>
                </a:ext>
              </a:extLst>
            </p:cNvPr>
            <p:cNvGrpSpPr/>
            <p:nvPr/>
          </p:nvGrpSpPr>
          <p:grpSpPr>
            <a:xfrm>
              <a:off x="1249684" y="3943893"/>
              <a:ext cx="3967123" cy="653179"/>
              <a:chOff x="4355242" y="1438248"/>
              <a:chExt cx="3967123" cy="653179"/>
            </a:xfrm>
          </p:grpSpPr>
          <p:sp>
            <p:nvSpPr>
              <p:cNvPr id="37" name="Rectangle 36">
                <a:extLst>
                  <a:ext uri="{FF2B5EF4-FFF2-40B4-BE49-F238E27FC236}">
                    <a16:creationId xmlns:a16="http://schemas.microsoft.com/office/drawing/2014/main" id="{FF10498C-1991-BCBD-EFB5-63754A78470E}"/>
                  </a:ext>
                </a:extLst>
              </p:cNvPr>
              <p:cNvSpPr/>
              <p:nvPr/>
            </p:nvSpPr>
            <p:spPr>
              <a:xfrm>
                <a:off x="4355242" y="1636675"/>
                <a:ext cx="3880984" cy="454752"/>
              </a:xfrm>
              <a:prstGeom prst="rect">
                <a:avLst/>
              </a:prstGeom>
              <a:solidFill>
                <a:srgbClr val="65737B"/>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7B70DA9-2A12-BF37-824D-5278592BF75B}"/>
                  </a:ext>
                </a:extLst>
              </p:cNvPr>
              <p:cNvSpPr/>
              <p:nvPr/>
            </p:nvSpPr>
            <p:spPr>
              <a:xfrm>
                <a:off x="4418986" y="1438248"/>
                <a:ext cx="3903379" cy="581760"/>
              </a:xfrm>
              <a:prstGeom prst="rect">
                <a:avLst/>
              </a:prstGeom>
              <a:solidFill>
                <a:sysClr val="window" lastClr="FFFFFF"/>
              </a:solidFill>
              <a:ln w="12700" cap="flat" cmpd="sng" algn="ctr">
                <a:solidFill>
                  <a:srgbClr val="65737B"/>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2046B909-02B1-ABE9-5558-ADE7AC146A86}"/>
                </a:ext>
              </a:extLst>
            </p:cNvPr>
            <p:cNvGrpSpPr/>
            <p:nvPr/>
          </p:nvGrpSpPr>
          <p:grpSpPr>
            <a:xfrm>
              <a:off x="3468934" y="4767855"/>
              <a:ext cx="3967123" cy="653179"/>
              <a:chOff x="4355242" y="1438248"/>
              <a:chExt cx="3967123" cy="653179"/>
            </a:xfrm>
          </p:grpSpPr>
          <p:sp>
            <p:nvSpPr>
              <p:cNvPr id="35" name="Rectangle 34">
                <a:extLst>
                  <a:ext uri="{FF2B5EF4-FFF2-40B4-BE49-F238E27FC236}">
                    <a16:creationId xmlns:a16="http://schemas.microsoft.com/office/drawing/2014/main" id="{D1772122-7325-480B-6E21-4769445BCB89}"/>
                  </a:ext>
                </a:extLst>
              </p:cNvPr>
              <p:cNvSpPr/>
              <p:nvPr/>
            </p:nvSpPr>
            <p:spPr>
              <a:xfrm>
                <a:off x="4355242" y="1636675"/>
                <a:ext cx="3880984" cy="454752"/>
              </a:xfrm>
              <a:prstGeom prst="rect">
                <a:avLst/>
              </a:prstGeom>
              <a:solidFill>
                <a:srgbClr val="65737B"/>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148A0ED-08FB-A16A-CAE1-688EDB6FB1AC}"/>
                  </a:ext>
                </a:extLst>
              </p:cNvPr>
              <p:cNvSpPr/>
              <p:nvPr/>
            </p:nvSpPr>
            <p:spPr>
              <a:xfrm>
                <a:off x="4418986" y="1438248"/>
                <a:ext cx="3903379" cy="581760"/>
              </a:xfrm>
              <a:prstGeom prst="rect">
                <a:avLst/>
              </a:prstGeom>
              <a:solidFill>
                <a:sysClr val="window" lastClr="FFFFFF"/>
              </a:solidFill>
              <a:ln w="12700" cap="flat" cmpd="sng" algn="ctr">
                <a:solidFill>
                  <a:srgbClr val="65737B"/>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118D021A-732C-9FA7-8798-74B97D96BE54}"/>
                </a:ext>
              </a:extLst>
            </p:cNvPr>
            <p:cNvGrpSpPr/>
            <p:nvPr/>
          </p:nvGrpSpPr>
          <p:grpSpPr>
            <a:xfrm>
              <a:off x="3468934" y="5548042"/>
              <a:ext cx="3967123" cy="653179"/>
              <a:chOff x="4355242" y="1438248"/>
              <a:chExt cx="3967123" cy="653179"/>
            </a:xfrm>
          </p:grpSpPr>
          <p:sp>
            <p:nvSpPr>
              <p:cNvPr id="33" name="Rectangle 32">
                <a:extLst>
                  <a:ext uri="{FF2B5EF4-FFF2-40B4-BE49-F238E27FC236}">
                    <a16:creationId xmlns:a16="http://schemas.microsoft.com/office/drawing/2014/main" id="{24BD088C-2334-CE15-935C-7545B15A5B43}"/>
                  </a:ext>
                </a:extLst>
              </p:cNvPr>
              <p:cNvSpPr/>
              <p:nvPr/>
            </p:nvSpPr>
            <p:spPr>
              <a:xfrm>
                <a:off x="4355242" y="1636675"/>
                <a:ext cx="3880984" cy="454752"/>
              </a:xfrm>
              <a:prstGeom prst="rect">
                <a:avLst/>
              </a:prstGeom>
              <a:solidFill>
                <a:srgbClr val="65737B"/>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B970BB0-5F44-5716-D4EE-BFD0AEE50707}"/>
                  </a:ext>
                </a:extLst>
              </p:cNvPr>
              <p:cNvSpPr/>
              <p:nvPr/>
            </p:nvSpPr>
            <p:spPr>
              <a:xfrm>
                <a:off x="4418986" y="1438248"/>
                <a:ext cx="3903379" cy="581760"/>
              </a:xfrm>
              <a:prstGeom prst="rect">
                <a:avLst/>
              </a:prstGeom>
              <a:solidFill>
                <a:sysClr val="window" lastClr="FFFFFF"/>
              </a:solidFill>
              <a:ln w="12700" cap="flat" cmpd="sng" algn="ctr">
                <a:solidFill>
                  <a:srgbClr val="65737B"/>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KW"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8B432D64-9D84-259E-BB4E-C1B0134CE4B3}"/>
                </a:ext>
              </a:extLst>
            </p:cNvPr>
            <p:cNvSpPr txBox="1"/>
            <p:nvPr/>
          </p:nvSpPr>
          <p:spPr>
            <a:xfrm>
              <a:off x="3729770" y="1693372"/>
              <a:ext cx="3837642" cy="369332"/>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black"/>
                  </a:solidFill>
                  <a:effectLst/>
                  <a:uLnTx/>
                  <a:uFillTx/>
                  <a:latin typeface="Sakkal Majalla" panose="02000000000000000000" pitchFamily="2" charset="-78"/>
                  <a:cs typeface="mohammad bold art 1" pitchFamily="2" charset="-78"/>
                </a:rPr>
                <a:t>الهوامش المقدمة من قبل عضو التقاص المخفق</a:t>
              </a:r>
              <a:endParaRPr kumimoji="0" lang="en-GB" sz="1800" b="0" i="0" u="none" strike="noStrike" kern="0" cap="none" spc="0" normalizeH="0" baseline="0" noProof="0" dirty="0">
                <a:ln>
                  <a:noFill/>
                </a:ln>
                <a:solidFill>
                  <a:prstClr val="black"/>
                </a:solidFill>
                <a:effectLst/>
                <a:uLnTx/>
                <a:uFillTx/>
                <a:latin typeface="Sakkal Majalla" panose="02000000000000000000" pitchFamily="2" charset="-78"/>
                <a:cs typeface="mohammad bold art 1" pitchFamily="2" charset="-78"/>
              </a:endParaRPr>
            </a:p>
          </p:txBody>
        </p:sp>
        <p:sp>
          <p:nvSpPr>
            <p:cNvPr id="28" name="TextBox 27">
              <a:extLst>
                <a:ext uri="{FF2B5EF4-FFF2-40B4-BE49-F238E27FC236}">
                  <a16:creationId xmlns:a16="http://schemas.microsoft.com/office/drawing/2014/main" id="{88878BF3-B075-1D46-D763-E88A94EF3C26}"/>
                </a:ext>
              </a:extLst>
            </p:cNvPr>
            <p:cNvSpPr txBox="1"/>
            <p:nvPr/>
          </p:nvSpPr>
          <p:spPr>
            <a:xfrm>
              <a:off x="1379166" y="2501490"/>
              <a:ext cx="3524138"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KW" kern="0" dirty="0">
                  <a:solidFill>
                    <a:prstClr val="black"/>
                  </a:solidFill>
                  <a:latin typeface="Times New Roman" panose="02020603050405020304" pitchFamily="18" charset="0"/>
                  <a:cs typeface="mohammad bold art 1" pitchFamily="2" charset="-78"/>
                </a:rPr>
                <a:t>1. </a:t>
              </a: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مساهمة عضو التقاص المخفق</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sp>
          <p:nvSpPr>
            <p:cNvPr id="29" name="TextBox 28">
              <a:extLst>
                <a:ext uri="{FF2B5EF4-FFF2-40B4-BE49-F238E27FC236}">
                  <a16:creationId xmlns:a16="http://schemas.microsoft.com/office/drawing/2014/main" id="{B04A1989-75F0-3F9D-8686-C3A563835D7C}"/>
                </a:ext>
              </a:extLst>
            </p:cNvPr>
            <p:cNvSpPr txBox="1"/>
            <p:nvPr/>
          </p:nvSpPr>
          <p:spPr>
            <a:xfrm>
              <a:off x="1379166" y="3289159"/>
              <a:ext cx="3524138"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2. مساهمة الشركة الكويتية للتقاص</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sp>
          <p:nvSpPr>
            <p:cNvPr id="30" name="TextBox 29">
              <a:extLst>
                <a:ext uri="{FF2B5EF4-FFF2-40B4-BE49-F238E27FC236}">
                  <a16:creationId xmlns:a16="http://schemas.microsoft.com/office/drawing/2014/main" id="{56F0DEAD-DDCE-E4DF-E710-63E572055A8A}"/>
                </a:ext>
              </a:extLst>
            </p:cNvPr>
            <p:cNvSpPr txBox="1"/>
            <p:nvPr/>
          </p:nvSpPr>
          <p:spPr>
            <a:xfrm>
              <a:off x="1379166" y="4076827"/>
              <a:ext cx="3524138"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3. مساهمات أعضاء </a:t>
              </a:r>
              <a:r>
                <a:rPr kumimoji="0" lang="ar-KW" sz="1800" b="0" i="0" u="none" strike="noStrike" kern="0" cap="none" spc="0" normalizeH="0" baseline="0" noProof="0" dirty="0" err="1">
                  <a:ln>
                    <a:noFill/>
                  </a:ln>
                  <a:solidFill>
                    <a:prstClr val="black"/>
                  </a:solidFill>
                  <a:effectLst/>
                  <a:uLnTx/>
                  <a:uFillTx/>
                  <a:latin typeface="Times New Roman" panose="02020603050405020304" pitchFamily="18" charset="0"/>
                  <a:cs typeface="mohammad bold art 1" pitchFamily="2" charset="-78"/>
                </a:rPr>
                <a:t>التقاص</a:t>
              </a: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 غير المخفقين</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sp>
          <p:nvSpPr>
            <p:cNvPr id="31" name="TextBox 30">
              <a:extLst>
                <a:ext uri="{FF2B5EF4-FFF2-40B4-BE49-F238E27FC236}">
                  <a16:creationId xmlns:a16="http://schemas.microsoft.com/office/drawing/2014/main" id="{F71A1D7B-D80C-7E3F-F46A-1046CD0D8E10}"/>
                </a:ext>
              </a:extLst>
            </p:cNvPr>
            <p:cNvSpPr txBox="1"/>
            <p:nvPr/>
          </p:nvSpPr>
          <p:spPr>
            <a:xfrm>
              <a:off x="3493614" y="4881328"/>
              <a:ext cx="3938463"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1. مساهمة الشركة الكويتية للتقاص الإضافية</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endParaRPr>
            </a:p>
          </p:txBody>
        </p:sp>
        <p:sp>
          <p:nvSpPr>
            <p:cNvPr id="32" name="TextBox 31">
              <a:extLst>
                <a:ext uri="{FF2B5EF4-FFF2-40B4-BE49-F238E27FC236}">
                  <a16:creationId xmlns:a16="http://schemas.microsoft.com/office/drawing/2014/main" id="{8438DA38-6369-94A3-1AD0-29DF9DB2954B}"/>
                </a:ext>
              </a:extLst>
            </p:cNvPr>
            <p:cNvSpPr txBox="1"/>
            <p:nvPr/>
          </p:nvSpPr>
          <p:spPr>
            <a:xfrm>
              <a:off x="3444393" y="5668997"/>
              <a:ext cx="3969268" cy="35394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700" b="0" i="0" u="none" strike="noStrike" kern="0" cap="none" spc="0" normalizeH="0" baseline="0" noProof="0" dirty="0">
                  <a:ln>
                    <a:noFill/>
                  </a:ln>
                  <a:solidFill>
                    <a:prstClr val="black"/>
                  </a:solidFill>
                  <a:effectLst/>
                  <a:uLnTx/>
                  <a:uFillTx/>
                  <a:latin typeface="Sakkal Majalla" panose="02000000000000000000" pitchFamily="2" charset="-78"/>
                  <a:cs typeface="mohammad bold art 1" pitchFamily="2" charset="-78"/>
                </a:rPr>
                <a:t>2. مساهمات أعضاء </a:t>
              </a:r>
              <a:r>
                <a:rPr kumimoji="0" lang="ar-KW" sz="17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التقاص</a:t>
              </a:r>
              <a:r>
                <a:rPr kumimoji="0" lang="ar-KW" sz="1700" b="0" i="0" u="none" strike="noStrike" kern="0" cap="none" spc="0" normalizeH="0" baseline="0" noProof="0" dirty="0">
                  <a:ln>
                    <a:noFill/>
                  </a:ln>
                  <a:solidFill>
                    <a:prstClr val="black"/>
                  </a:solidFill>
                  <a:effectLst/>
                  <a:uLnTx/>
                  <a:uFillTx/>
                  <a:latin typeface="Sakkal Majalla" panose="02000000000000000000" pitchFamily="2" charset="-78"/>
                  <a:cs typeface="mohammad bold art 1" pitchFamily="2" charset="-78"/>
                </a:rPr>
                <a:t> غير المخفقين الإضافية</a:t>
              </a:r>
              <a:endParaRPr kumimoji="0" lang="en-US" sz="17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p:txBody>
        </p:sp>
      </p:grpSp>
      <p:pic>
        <p:nvPicPr>
          <p:cNvPr id="59" name="Picture 58" descr="A close up of a sign&#10;&#10;AI-generated content may be incorrect.">
            <a:extLst>
              <a:ext uri="{FF2B5EF4-FFF2-40B4-BE49-F238E27FC236}">
                <a16:creationId xmlns:a16="http://schemas.microsoft.com/office/drawing/2014/main" id="{344ADBF7-8834-BA8B-AE7D-66C348A5062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60" name="Group 59">
            <a:extLst>
              <a:ext uri="{FF2B5EF4-FFF2-40B4-BE49-F238E27FC236}">
                <a16:creationId xmlns:a16="http://schemas.microsoft.com/office/drawing/2014/main" id="{88104BC5-0335-2E5F-A5D1-C3926BFC2F83}"/>
              </a:ext>
            </a:extLst>
          </p:cNvPr>
          <p:cNvGrpSpPr/>
          <p:nvPr/>
        </p:nvGrpSpPr>
        <p:grpSpPr>
          <a:xfrm>
            <a:off x="11658347" y="278732"/>
            <a:ext cx="533653" cy="355508"/>
            <a:chOff x="11182550" y="1223483"/>
            <a:chExt cx="768155" cy="554085"/>
          </a:xfrm>
        </p:grpSpPr>
        <p:sp>
          <p:nvSpPr>
            <p:cNvPr id="61" name="Rectangle 60">
              <a:extLst>
                <a:ext uri="{FF2B5EF4-FFF2-40B4-BE49-F238E27FC236}">
                  <a16:creationId xmlns:a16="http://schemas.microsoft.com/office/drawing/2014/main" id="{9DCE3FCF-AC73-B5E4-9C1B-FD827DA2C925}"/>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62" name="Oval 61">
              <a:extLst>
                <a:ext uri="{FF2B5EF4-FFF2-40B4-BE49-F238E27FC236}">
                  <a16:creationId xmlns:a16="http://schemas.microsoft.com/office/drawing/2014/main" id="{374C9B7E-4602-1F63-B759-A45A09F17A9C}"/>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387960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17ADD-8614-9791-42CD-BF7522977202}"/>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9C609650-CAD4-87DE-5664-2A4EB331DEE4}"/>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BEB3F176-FC02-9C55-DC3F-0C635D400C46}"/>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E993CBBC-134A-2222-9BB9-71B296DCE7D4}"/>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38EB5D6D-D7E5-7245-05D6-DA81386C6E73}"/>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4A2F6252-653E-6E3B-FC1F-5BF7E08AE136}"/>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18EDFF48-0C6E-3418-EBBB-C3969A64431F}"/>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FC9F428D-ED97-BBC1-81B5-7FBBB3A26A79}"/>
              </a:ext>
            </a:extLst>
          </p:cNvPr>
          <p:cNvSpPr/>
          <p:nvPr/>
        </p:nvSpPr>
        <p:spPr>
          <a:xfrm>
            <a:off x="5088919" y="231371"/>
            <a:ext cx="6494085"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المرحلة الانتقالية لتفعيل نظام الوسيط المركزي</a:t>
            </a:r>
          </a:p>
        </p:txBody>
      </p:sp>
      <p:sp>
        <p:nvSpPr>
          <p:cNvPr id="13" name="Slide Number Placeholder 12">
            <a:extLst>
              <a:ext uri="{FF2B5EF4-FFF2-40B4-BE49-F238E27FC236}">
                <a16:creationId xmlns:a16="http://schemas.microsoft.com/office/drawing/2014/main" id="{337DC720-7216-A3DD-D4E3-55E2FA501571}"/>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14</a:t>
            </a:r>
          </a:p>
        </p:txBody>
      </p:sp>
      <p:sp>
        <p:nvSpPr>
          <p:cNvPr id="59" name="Text Placeholder 2">
            <a:extLst>
              <a:ext uri="{FF2B5EF4-FFF2-40B4-BE49-F238E27FC236}">
                <a16:creationId xmlns:a16="http://schemas.microsoft.com/office/drawing/2014/main" id="{EEDBE1D7-2F30-F068-5124-360AA3AE87A9}"/>
              </a:ext>
            </a:extLst>
          </p:cNvPr>
          <p:cNvSpPr txBox="1">
            <a:spLocks/>
          </p:cNvSpPr>
          <p:nvPr/>
        </p:nvSpPr>
        <p:spPr>
          <a:xfrm>
            <a:off x="477302" y="2479144"/>
            <a:ext cx="11055335" cy="3684744"/>
          </a:xfrm>
          <a:prstGeom prst="rect">
            <a:avLst/>
          </a:prstGeom>
        </p:spPr>
        <p:txBody>
          <a:bodyPr/>
          <a:lstStyle>
            <a:lvl1pPr marL="0" indent="0" algn="r" defTabSz="914400" rtl="1" eaLnBrk="1" latinLnBrk="0" hangingPunct="1">
              <a:lnSpc>
                <a:spcPct val="90000"/>
              </a:lnSpc>
              <a:spcBef>
                <a:spcPts val="10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KW" sz="2000" i="0" strike="noStrike" kern="1200" cap="none" spc="0" normalizeH="0" baseline="0" noProof="0" dirty="0">
                <a:ln>
                  <a:noFill/>
                </a:ln>
                <a:solidFill>
                  <a:sysClr val="windowText" lastClr="000000"/>
                </a:solidFill>
                <a:effectLst/>
                <a:uLnTx/>
                <a:uFillTx/>
                <a:cs typeface="mohammad bold art 1" pitchFamily="2" charset="-78"/>
              </a:rPr>
              <a:t>ستقوم الشركة الكويتية </a:t>
            </a:r>
            <a:r>
              <a:rPr kumimoji="0" lang="ar-KW" sz="2000" i="0" strike="noStrike" kern="1200" cap="none" spc="0" normalizeH="0" baseline="0" noProof="0" dirty="0" err="1">
                <a:ln>
                  <a:noFill/>
                </a:ln>
                <a:solidFill>
                  <a:sysClr val="windowText" lastClr="000000"/>
                </a:solidFill>
                <a:effectLst/>
                <a:uLnTx/>
                <a:uFillTx/>
                <a:cs typeface="mohammad bold art 1" pitchFamily="2" charset="-78"/>
              </a:rPr>
              <a:t>للتقاص</a:t>
            </a:r>
            <a:r>
              <a:rPr kumimoji="0" lang="ar-KW" sz="2000" i="0" strike="noStrike" kern="1200" cap="none" spc="0" normalizeH="0" baseline="0" noProof="0" dirty="0">
                <a:ln>
                  <a:noFill/>
                </a:ln>
                <a:solidFill>
                  <a:sysClr val="windowText" lastClr="000000"/>
                </a:solidFill>
                <a:effectLst/>
                <a:uLnTx/>
                <a:uFillTx/>
                <a:cs typeface="mohammad bold art 1" pitchFamily="2" charset="-78"/>
              </a:rPr>
              <a:t> بتحويل المبالغ النقدية الخاصة بالعملاء والمترصدة في حسابات الشركة الكويتية للمقاصة الى حسابات اعضاء </a:t>
            </a:r>
            <a:r>
              <a:rPr kumimoji="0" lang="ar-KW" sz="2000" i="0" strike="noStrike" kern="1200" cap="none" spc="0" normalizeH="0" baseline="0" noProof="0" dirty="0" err="1">
                <a:ln>
                  <a:noFill/>
                </a:ln>
                <a:solidFill>
                  <a:sysClr val="windowText" lastClr="000000"/>
                </a:solidFill>
                <a:effectLst/>
                <a:uLnTx/>
                <a:uFillTx/>
                <a:cs typeface="mohammad bold art 1" pitchFamily="2" charset="-78"/>
              </a:rPr>
              <a:t>التقاص</a:t>
            </a:r>
            <a:r>
              <a:rPr kumimoji="0" lang="ar-KW" sz="2000" i="0" strike="noStrike" kern="1200" cap="none" spc="0" normalizeH="0" baseline="0" noProof="0" dirty="0">
                <a:ln>
                  <a:noFill/>
                </a:ln>
                <a:solidFill>
                  <a:sysClr val="windowText" lastClr="000000"/>
                </a:solidFill>
                <a:effectLst/>
                <a:uLnTx/>
                <a:uFillTx/>
                <a:cs typeface="mohammad bold art 1" pitchFamily="2" charset="-78"/>
              </a:rPr>
              <a:t> وفق الآلية التالية:</a:t>
            </a:r>
          </a:p>
          <a:p>
            <a:pPr marL="914400" lvl="1" indent="-457200" algn="r" rtl="1">
              <a:spcBef>
                <a:spcPts val="1000"/>
              </a:spcBef>
              <a:buFont typeface="+mj-lt"/>
              <a:buAutoNum type="arabicPeriod"/>
            </a:pP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انشاء ملف التحويل الكتروني الأول يحتوي على بيانات العملاء المطابقين للشروط </a:t>
            </a:r>
            <a:r>
              <a:rPr kumimoji="0" lang="ar-KW" sz="1800" b="1" i="0" u="sng" strike="noStrike" kern="1200" cap="none" spc="0" normalizeH="0" baseline="0" noProof="0" dirty="0">
                <a:ln>
                  <a:noFill/>
                </a:ln>
                <a:solidFill>
                  <a:sysClr val="windowText" lastClr="000000"/>
                </a:solidFill>
                <a:effectLst/>
                <a:uLnTx/>
                <a:uFillTx/>
                <a:cs typeface="mohammad bold art 1" pitchFamily="2" charset="-78"/>
              </a:rPr>
              <a:t>يوم الخميس الموافق 10/07/2025 (قبل موعد الانطلاقة).</a:t>
            </a:r>
          </a:p>
          <a:p>
            <a:pPr marL="914400" lvl="1" indent="-457200" algn="r" rtl="1">
              <a:spcBef>
                <a:spcPts val="1000"/>
              </a:spcBef>
              <a:buFont typeface="+mj-lt"/>
              <a:buAutoNum type="arabicPeriod"/>
            </a:pP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انشاء ملف التحويل الكتروني الثاني يحتوي على بيانات العملاء المطابقين للشروط </a:t>
            </a:r>
            <a:r>
              <a:rPr kumimoji="0" lang="ar-KW" sz="1800" b="1" i="0" u="sng" strike="noStrike" kern="1200" cap="none" spc="0" normalizeH="0" baseline="0" noProof="0" dirty="0">
                <a:ln>
                  <a:noFill/>
                </a:ln>
                <a:solidFill>
                  <a:sysClr val="windowText" lastClr="000000"/>
                </a:solidFill>
                <a:effectLst/>
                <a:uLnTx/>
                <a:uFillTx/>
                <a:cs typeface="mohammad bold art 1" pitchFamily="2" charset="-78"/>
              </a:rPr>
              <a:t>يوم الثلاثاء الموافق 15/07/2025 (قبل موعد أول تسوية).</a:t>
            </a:r>
          </a:p>
          <a:p>
            <a:pPr marL="914400" lvl="1" indent="-457200" algn="r" rtl="1">
              <a:spcBef>
                <a:spcPts val="1000"/>
              </a:spcBef>
              <a:buFont typeface="+mj-lt"/>
              <a:buAutoNum type="arabicPeriod"/>
            </a:pP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أعضاء </a:t>
            </a:r>
            <a:r>
              <a:rPr kumimoji="0" lang="ar-KW" sz="1800" b="0" i="0" u="none" strike="noStrike" kern="1200" cap="none" spc="0" normalizeH="0" baseline="0" noProof="0" dirty="0" err="1">
                <a:ln>
                  <a:noFill/>
                </a:ln>
                <a:solidFill>
                  <a:sysClr val="windowText" lastClr="000000"/>
                </a:solidFill>
                <a:effectLst/>
                <a:uLnTx/>
                <a:uFillTx/>
                <a:cs typeface="mohammad bold art 1" pitchFamily="2" charset="-78"/>
              </a:rPr>
              <a:t>التقاص</a:t>
            </a: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 (شركات الوساطة المالية) سيقومون بتزويد الشركة الكويتية </a:t>
            </a:r>
            <a:r>
              <a:rPr kumimoji="0" lang="ar-KW" sz="1800" b="0" i="0" u="none" strike="noStrike" kern="1200" cap="none" spc="0" normalizeH="0" baseline="0" noProof="0" dirty="0" err="1">
                <a:ln>
                  <a:noFill/>
                </a:ln>
                <a:solidFill>
                  <a:sysClr val="windowText" lastClr="000000"/>
                </a:solidFill>
                <a:effectLst/>
                <a:uLnTx/>
                <a:uFillTx/>
                <a:cs typeface="mohammad bold art 1" pitchFamily="2" charset="-78"/>
              </a:rPr>
              <a:t>للتقاص</a:t>
            </a: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 ببيانات العملاء المطابقين للشروط (الموقعين على تفويض التحويل).</a:t>
            </a:r>
          </a:p>
          <a:p>
            <a:pPr marL="914400" lvl="1" indent="-457200" algn="r" rtl="1">
              <a:spcBef>
                <a:spcPts val="1000"/>
              </a:spcBef>
              <a:buFont typeface="+mj-lt"/>
              <a:buAutoNum type="arabicPeriod"/>
            </a:pP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يمكن للعملاء طلب اصدار</a:t>
            </a:r>
            <a:r>
              <a:rPr kumimoji="0" lang="en-US" sz="1800" b="0" i="0" u="none" strike="noStrike" kern="1200" cap="none" spc="0" normalizeH="0" baseline="0" noProof="0" dirty="0">
                <a:ln>
                  <a:noFill/>
                </a:ln>
                <a:solidFill>
                  <a:sysClr val="windowText" lastClr="000000"/>
                </a:solidFill>
                <a:effectLst/>
                <a:uLnTx/>
                <a:uFillTx/>
                <a:cs typeface="mohammad bold art 1" pitchFamily="2" charset="-78"/>
              </a:rPr>
              <a:t> </a:t>
            </a: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المبالغ بشكل مباشر</a:t>
            </a:r>
            <a:r>
              <a:rPr kumimoji="0" lang="en-US" sz="1800" b="0" i="0" u="none" strike="noStrike" kern="1200" cap="none" spc="0" normalizeH="0" baseline="0" noProof="0" dirty="0">
                <a:ln>
                  <a:noFill/>
                </a:ln>
                <a:solidFill>
                  <a:sysClr val="windowText" lastClr="000000"/>
                </a:solidFill>
                <a:effectLst/>
                <a:uLnTx/>
                <a:uFillTx/>
                <a:cs typeface="mohammad bold art 1" pitchFamily="2" charset="-78"/>
              </a:rPr>
              <a:t> </a:t>
            </a: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عن طريق اصدار شيكات مقاصة او التحويلات الآلية.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KW"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KW"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0" name="Rectangle: Rounded Corners 59">
            <a:extLst>
              <a:ext uri="{FF2B5EF4-FFF2-40B4-BE49-F238E27FC236}">
                <a16:creationId xmlns:a16="http://schemas.microsoft.com/office/drawing/2014/main" id="{EA9B4EAE-AD71-CE65-5B5C-7D5A260245D2}"/>
              </a:ext>
            </a:extLst>
          </p:cNvPr>
          <p:cNvSpPr/>
          <p:nvPr/>
        </p:nvSpPr>
        <p:spPr>
          <a:xfrm>
            <a:off x="615821" y="1023256"/>
            <a:ext cx="11098878" cy="1015663"/>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1" name="TextBox 60">
            <a:extLst>
              <a:ext uri="{FF2B5EF4-FFF2-40B4-BE49-F238E27FC236}">
                <a16:creationId xmlns:a16="http://schemas.microsoft.com/office/drawing/2014/main" id="{60A0C32E-2F20-8A1A-49D9-1EB30D58A615}"/>
              </a:ext>
            </a:extLst>
          </p:cNvPr>
          <p:cNvSpPr txBox="1"/>
          <p:nvPr/>
        </p:nvSpPr>
        <p:spPr>
          <a:xfrm>
            <a:off x="811763" y="1039284"/>
            <a:ext cx="10720874" cy="1015663"/>
          </a:xfrm>
          <a:prstGeom prst="rect">
            <a:avLst/>
          </a:prstGeom>
          <a:noFill/>
        </p:spPr>
        <p:txBody>
          <a:bodyPr wrap="square" rtlCol="0">
            <a:spAutoFit/>
          </a:bodyPr>
          <a:lstStyle/>
          <a:p>
            <a:pPr marL="285750" indent="-285750" algn="r" rtl="1">
              <a:buFont typeface="Arial" panose="020B0604020202020204" pitchFamily="34" charset="0"/>
              <a:buChar char="•"/>
            </a:pPr>
            <a:r>
              <a:rPr kumimoji="0" lang="ar-KW" sz="2000" i="0" u="none" strike="noStrike" kern="1200" cap="none" spc="0" normalizeH="0" baseline="0" noProof="0" dirty="0">
                <a:ln>
                  <a:noFill/>
                </a:ln>
                <a:solidFill>
                  <a:sysClr val="windowText" lastClr="000000"/>
                </a:solidFill>
                <a:effectLst/>
                <a:uLnTx/>
                <a:uFillTx/>
                <a:cs typeface="mohammad bold art 1" pitchFamily="2" charset="-78"/>
              </a:rPr>
              <a:t>موعد انطلاقة منظومة الوسيط المركزي </a:t>
            </a:r>
            <a:r>
              <a:rPr kumimoji="0" lang="ar-KW" sz="2000" b="1" i="0" u="sng" strike="noStrike" kern="1200" cap="none" spc="0" normalizeH="0" baseline="0" noProof="0" dirty="0">
                <a:ln>
                  <a:noFill/>
                </a:ln>
                <a:solidFill>
                  <a:sysClr val="windowText" lastClr="000000"/>
                </a:solidFill>
                <a:effectLst/>
                <a:uLnTx/>
                <a:uFillTx/>
                <a:cs typeface="mohammad bold art 1" pitchFamily="2" charset="-78"/>
              </a:rPr>
              <a:t>يوم الأحد الموافق 13/07/2025.</a:t>
            </a:r>
            <a:endParaRPr kumimoji="0" lang="en-US" sz="2000" b="1" i="0" u="sng" strike="noStrike" kern="1200" cap="none" spc="0" normalizeH="0" baseline="0" noProof="0" dirty="0">
              <a:ln>
                <a:noFill/>
              </a:ln>
              <a:solidFill>
                <a:sysClr val="windowText" lastClr="000000"/>
              </a:solidFill>
              <a:effectLst/>
              <a:uLnTx/>
              <a:uFillTx/>
              <a:cs typeface="mohammad bold art 1" pitchFamily="2" charset="-78"/>
            </a:endParaRPr>
          </a:p>
          <a:p>
            <a:pPr marL="285750" indent="-285750" algn="r" rtl="1">
              <a:buFont typeface="Arial" panose="020B0604020202020204" pitchFamily="34" charset="0"/>
              <a:buChar char="•"/>
            </a:pPr>
            <a:r>
              <a:rPr kumimoji="0" lang="ar-KW" sz="2000" i="0" strike="noStrike" kern="1200" cap="none" spc="0" normalizeH="0" baseline="0" noProof="0" dirty="0">
                <a:ln>
                  <a:noFill/>
                </a:ln>
                <a:solidFill>
                  <a:sysClr val="windowText" lastClr="000000"/>
                </a:solidFill>
                <a:effectLst/>
                <a:uLnTx/>
                <a:uFillTx/>
                <a:cs typeface="mohammad bold art 1" pitchFamily="2" charset="-78"/>
              </a:rPr>
              <a:t>سيتم استلام الدفاعات النقدية المتعلقة بالالتزامات الناشئة عن عمليات شراء الأسهم المنفذة في يوم الانطلاقة (الأحد 13/07/2025) وما بعدها، مباشرةً من خلال عضو </a:t>
            </a:r>
            <a:r>
              <a:rPr kumimoji="0" lang="ar-KW" sz="2000" i="0" strike="noStrike" kern="1200" cap="none" spc="0" normalizeH="0" baseline="0" noProof="0" dirty="0" err="1">
                <a:ln>
                  <a:noFill/>
                </a:ln>
                <a:solidFill>
                  <a:sysClr val="windowText" lastClr="000000"/>
                </a:solidFill>
                <a:effectLst/>
                <a:uLnTx/>
                <a:uFillTx/>
                <a:cs typeface="mohammad bold art 1" pitchFamily="2" charset="-78"/>
              </a:rPr>
              <a:t>التقاص</a:t>
            </a:r>
            <a:r>
              <a:rPr kumimoji="0" lang="ar-KW" sz="2000" i="0" strike="noStrike" kern="1200" cap="none" spc="0" normalizeH="0" baseline="0" noProof="0" dirty="0">
                <a:ln>
                  <a:noFill/>
                </a:ln>
                <a:solidFill>
                  <a:sysClr val="windowText" lastClr="000000"/>
                </a:solidFill>
                <a:effectLst/>
                <a:uLnTx/>
                <a:uFillTx/>
                <a:cs typeface="mohammad bold art 1" pitchFamily="2" charset="-78"/>
              </a:rPr>
              <a:t> المعني (شركة الوساطة).</a:t>
            </a:r>
          </a:p>
        </p:txBody>
      </p:sp>
      <p:sp>
        <p:nvSpPr>
          <p:cNvPr id="62" name="Rectangle: Rounded Corners 61">
            <a:extLst>
              <a:ext uri="{FF2B5EF4-FFF2-40B4-BE49-F238E27FC236}">
                <a16:creationId xmlns:a16="http://schemas.microsoft.com/office/drawing/2014/main" id="{E988B481-73A4-2749-DF05-CBF885925E31}"/>
              </a:ext>
            </a:extLst>
          </p:cNvPr>
          <p:cNvSpPr/>
          <p:nvPr/>
        </p:nvSpPr>
        <p:spPr>
          <a:xfrm>
            <a:off x="547396" y="2226749"/>
            <a:ext cx="11167302" cy="3383433"/>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4" name="Picture 3" descr="A close up of a sign&#10;&#10;AI-generated content may be incorrect.">
            <a:extLst>
              <a:ext uri="{FF2B5EF4-FFF2-40B4-BE49-F238E27FC236}">
                <a16:creationId xmlns:a16="http://schemas.microsoft.com/office/drawing/2014/main" id="{76D5B4EF-BD97-4DB3-B759-242BF2C72C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6" name="Group 5">
            <a:extLst>
              <a:ext uri="{FF2B5EF4-FFF2-40B4-BE49-F238E27FC236}">
                <a16:creationId xmlns:a16="http://schemas.microsoft.com/office/drawing/2014/main" id="{C62A4E7B-2370-1E5D-BB7A-98F70C51827C}"/>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E6725FF4-11BA-7C79-C966-6A0C32404B94}"/>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2" name="Oval 11">
              <a:extLst>
                <a:ext uri="{FF2B5EF4-FFF2-40B4-BE49-F238E27FC236}">
                  <a16:creationId xmlns:a16="http://schemas.microsoft.com/office/drawing/2014/main" id="{475F85D4-44B4-A58A-B9E7-2C56A163CF4E}"/>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299250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8B404-CE02-9A37-0C1A-893117C8C8D8}"/>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F310E4A-B6FB-D864-EB27-18AFF93F1A79}"/>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D09AB1B-2A07-CFD6-0921-BC066AF98D29}"/>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B28AF4C1-E0B4-F38E-1F91-A68B772A053E}"/>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35404E72-4C8D-9A71-7279-FC17CB6A5F6D}"/>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E6806022-B1B4-9961-B629-519450961B9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4BE0D37D-F7F9-E541-0BA6-EABFA46E9265}"/>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ED2A8E07-D086-817C-C3DD-E0AED358E704}"/>
              </a:ext>
            </a:extLst>
          </p:cNvPr>
          <p:cNvSpPr/>
          <p:nvPr/>
        </p:nvSpPr>
        <p:spPr>
          <a:xfrm>
            <a:off x="9741802" y="231371"/>
            <a:ext cx="1872629"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ملخـــص عـــام</a:t>
            </a:r>
          </a:p>
        </p:txBody>
      </p:sp>
      <p:sp>
        <p:nvSpPr>
          <p:cNvPr id="13" name="Slide Number Placeholder 12">
            <a:extLst>
              <a:ext uri="{FF2B5EF4-FFF2-40B4-BE49-F238E27FC236}">
                <a16:creationId xmlns:a16="http://schemas.microsoft.com/office/drawing/2014/main" id="{64A0169D-DA7C-AE8E-4DA2-FBCD95DC1B32}"/>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15</a:t>
            </a:r>
          </a:p>
        </p:txBody>
      </p:sp>
      <p:sp>
        <p:nvSpPr>
          <p:cNvPr id="8" name="Text Placeholder 2">
            <a:extLst>
              <a:ext uri="{FF2B5EF4-FFF2-40B4-BE49-F238E27FC236}">
                <a16:creationId xmlns:a16="http://schemas.microsoft.com/office/drawing/2014/main" id="{40B2D895-5D30-3668-F480-C2CB3041C84D}"/>
              </a:ext>
            </a:extLst>
          </p:cNvPr>
          <p:cNvSpPr txBox="1">
            <a:spLocks/>
          </p:cNvSpPr>
          <p:nvPr/>
        </p:nvSpPr>
        <p:spPr>
          <a:xfrm>
            <a:off x="1303735" y="840099"/>
            <a:ext cx="10497312" cy="4856295"/>
          </a:xfrm>
          <a:prstGeom prst="rect">
            <a:avLst/>
          </a:prstGeom>
        </p:spPr>
        <p:txBody>
          <a:bodyPr/>
          <a:lstStyle>
            <a:lvl1pPr marL="0" indent="0" algn="r" defTabSz="914400" rtl="1" eaLnBrk="1" latinLnBrk="0" hangingPunct="1">
              <a:lnSpc>
                <a:spcPct val="90000"/>
              </a:lnSpc>
              <a:spcBef>
                <a:spcPts val="10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KW" sz="1800" b="0" i="0" u="none" strike="noStrike" kern="1200" cap="none" spc="0" normalizeH="0" baseline="0" noProof="0" dirty="0">
                <a:ln>
                  <a:noFill/>
                </a:ln>
                <a:solidFill>
                  <a:sysClr val="windowText" lastClr="000000"/>
                </a:solidFill>
                <a:effectLst/>
                <a:uLnTx/>
                <a:uFillTx/>
                <a:cs typeface="mohammad bold art 1" pitchFamily="2" charset="-78"/>
              </a:rPr>
              <a:t>مقارنة بين البنية التحتية الحالية والبنية التحتية الخاصة بمشروع الوسيط المركزي:</a:t>
            </a:r>
          </a:p>
          <a:p>
            <a:pPr marL="285750" marR="0" lvl="0" indent="-28575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ar-KW"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KW"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endParaRPr kumimoji="0" lang="en-GB"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AAD4028A-2A8D-8EEF-BCF3-023E9FD68091}"/>
              </a:ext>
            </a:extLst>
          </p:cNvPr>
          <p:cNvGraphicFramePr>
            <a:graphicFrameLocks noGrp="1"/>
          </p:cNvGraphicFramePr>
          <p:nvPr>
            <p:extLst>
              <p:ext uri="{D42A27DB-BD31-4B8C-83A1-F6EECF244321}">
                <p14:modId xmlns:p14="http://schemas.microsoft.com/office/powerpoint/2010/main" val="1438122034"/>
              </p:ext>
            </p:extLst>
          </p:nvPr>
        </p:nvGraphicFramePr>
        <p:xfrm>
          <a:off x="370392" y="1289304"/>
          <a:ext cx="11451216" cy="4407089"/>
        </p:xfrm>
        <a:graphic>
          <a:graphicData uri="http://schemas.openxmlformats.org/drawingml/2006/table">
            <a:tbl>
              <a:tblPr firstRow="1" bandRow="1"/>
              <a:tblGrid>
                <a:gridCol w="4788780">
                  <a:extLst>
                    <a:ext uri="{9D8B030D-6E8A-4147-A177-3AD203B41FA5}">
                      <a16:colId xmlns:a16="http://schemas.microsoft.com/office/drawing/2014/main" val="1816448594"/>
                    </a:ext>
                  </a:extLst>
                </a:gridCol>
                <a:gridCol w="4746204">
                  <a:extLst>
                    <a:ext uri="{9D8B030D-6E8A-4147-A177-3AD203B41FA5}">
                      <a16:colId xmlns:a16="http://schemas.microsoft.com/office/drawing/2014/main" val="473489758"/>
                    </a:ext>
                  </a:extLst>
                </a:gridCol>
                <a:gridCol w="1916232">
                  <a:extLst>
                    <a:ext uri="{9D8B030D-6E8A-4147-A177-3AD203B41FA5}">
                      <a16:colId xmlns:a16="http://schemas.microsoft.com/office/drawing/2014/main" val="2447122163"/>
                    </a:ext>
                  </a:extLst>
                </a:gridCol>
              </a:tblGrid>
              <a:tr h="4672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KW" b="1" i="0" dirty="0">
                          <a:solidFill>
                            <a:schemeClr val="bg1"/>
                          </a:solidFill>
                          <a:latin typeface="Times New Roman" panose="02020603050405020304" pitchFamily="18" charset="0"/>
                          <a:cs typeface="mohammad bold art 1" pitchFamily="2" charset="-78"/>
                        </a:rPr>
                        <a:t>بعد </a:t>
                      </a:r>
                      <a:r>
                        <a:rPr lang="ar-KW" b="1" i="0">
                          <a:solidFill>
                            <a:schemeClr val="bg1"/>
                          </a:solidFill>
                          <a:latin typeface="Times New Roman" panose="02020603050405020304" pitchFamily="18" charset="0"/>
                          <a:cs typeface="mohammad bold art 1" pitchFamily="2" charset="-78"/>
                        </a:rPr>
                        <a:t>اطلاق نظام </a:t>
                      </a:r>
                      <a:r>
                        <a:rPr lang="ar-KW" b="1" i="0" dirty="0">
                          <a:solidFill>
                            <a:schemeClr val="bg1"/>
                          </a:solidFill>
                          <a:latin typeface="Times New Roman" panose="02020603050405020304" pitchFamily="18" charset="0"/>
                          <a:cs typeface="mohammad bold art 1" pitchFamily="2" charset="-78"/>
                        </a:rPr>
                        <a:t>الوسيط المركزي </a:t>
                      </a:r>
                      <a:endParaRPr lang="en-GB" b="1" i="0" dirty="0">
                        <a:solidFill>
                          <a:schemeClr val="bg1"/>
                        </a:solidFill>
                        <a:latin typeface="Times New Roman" panose="02020603050405020304" pitchFamily="18" charset="0"/>
                        <a:cs typeface="mohammad bold art 1" pitchFamily="2" charset="-7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KW" b="1" i="0" dirty="0">
                          <a:solidFill>
                            <a:schemeClr val="tx1"/>
                          </a:solidFill>
                          <a:latin typeface="Times New Roman" panose="02020603050405020304" pitchFamily="18" charset="0"/>
                          <a:cs typeface="mohammad bold art 1" pitchFamily="2" charset="-78"/>
                        </a:rPr>
                        <a:t>قبل اطلاق نظام الوسيط المركزي</a:t>
                      </a:r>
                      <a:endParaRPr lang="en-GB" b="1" i="0" dirty="0">
                        <a:solidFill>
                          <a:schemeClr val="tx1"/>
                        </a:solidFill>
                        <a:latin typeface="Times New Roman" panose="02020603050405020304" pitchFamily="18" charset="0"/>
                        <a:cs typeface="mohammad bold art 1" pitchFamily="2" charset="-7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KW" sz="1800" b="1" i="0" dirty="0">
                          <a:solidFill>
                            <a:schemeClr val="tx1"/>
                          </a:solidFill>
                          <a:latin typeface="Times New Roman" panose="02020603050405020304" pitchFamily="18" charset="0"/>
                          <a:cs typeface="mohammad bold art 1" pitchFamily="2" charset="-78"/>
                        </a:rPr>
                        <a:t>مجال التغيير </a:t>
                      </a:r>
                      <a:endParaRPr lang="en-GB" sz="1800" b="1" i="0" dirty="0">
                        <a:solidFill>
                          <a:schemeClr val="tx1"/>
                        </a:solidFill>
                        <a:latin typeface="Times New Roman" panose="02020603050405020304" pitchFamily="18" charset="0"/>
                        <a:cs typeface="mohammad bold art 1" pitchFamily="2" charset="-7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C9900"/>
                    </a:solidFill>
                  </a:tcPr>
                </a:tc>
                <a:extLst>
                  <a:ext uri="{0D108BD9-81ED-4DB2-BD59-A6C34878D82A}">
                    <a16:rowId xmlns:a16="http://schemas.microsoft.com/office/drawing/2014/main" val="1088595584"/>
                  </a:ext>
                </a:extLst>
              </a:tr>
              <a:tr h="6630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الشركة الكويتية للتقاص / الشركة الكويتية للإيداع المركزي </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38100" cmpd="sng">
                      <a:solidFill>
                        <a:sysClr val="window" lastClr="FFFFFF"/>
                      </a:solidFill>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الشركة الكويتية للمقاصة </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38100" cmpd="sng">
                      <a:solidFill>
                        <a:sysClr val="window" lastClr="FFFFFF"/>
                      </a:solidFill>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800" b="0" i="0" dirty="0">
                          <a:solidFill>
                            <a:schemeClr val="tx1"/>
                          </a:solidFill>
                          <a:latin typeface="Times New Roman" panose="02020603050405020304" pitchFamily="18" charset="0"/>
                          <a:cs typeface="mohammad bold art 1" pitchFamily="2" charset="-78"/>
                        </a:rPr>
                        <a:t>الهيكل المؤسسي </a:t>
                      </a:r>
                      <a:endParaRPr lang="en-GB" sz="1800" b="0" i="0" dirty="0">
                        <a:solidFill>
                          <a:schemeClr val="tx1"/>
                        </a:solidFill>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38100" cmpd="sng">
                      <a:solidFill>
                        <a:sysClr val="window" lastClr="FFFFFF"/>
                      </a:solidFill>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85086169"/>
                  </a:ext>
                </a:extLst>
              </a:tr>
              <a:tr h="6630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نظام مركزي لادارة المخاطر – سلسلة الضمانات المتتالية</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نظام ضمانات مباشرة مع المشاركين في السوق</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800" b="0" i="0" dirty="0">
                          <a:solidFill>
                            <a:schemeClr val="tx1"/>
                          </a:solidFill>
                          <a:latin typeface="Times New Roman" panose="02020603050405020304" pitchFamily="18" charset="0"/>
                          <a:cs typeface="mohammad bold art 1" pitchFamily="2" charset="-78"/>
                        </a:rPr>
                        <a:t>إدارة المخاطر</a:t>
                      </a:r>
                      <a:endParaRPr lang="en-GB" sz="1800" b="0" i="0" dirty="0">
                        <a:solidFill>
                          <a:schemeClr val="tx1"/>
                        </a:solidFill>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8137444"/>
                  </a:ext>
                </a:extLst>
              </a:tr>
              <a:tr h="592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أعضاء تقاص </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شركات الوساطة المالية – أمناء الحفظ الاجانب</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800" b="0" i="0" dirty="0">
                          <a:solidFill>
                            <a:schemeClr val="tx1"/>
                          </a:solidFill>
                          <a:latin typeface="Times New Roman" panose="02020603050405020304" pitchFamily="18" charset="0"/>
                          <a:cs typeface="mohammad bold art 1" pitchFamily="2" charset="-78"/>
                        </a:rPr>
                        <a:t>المتعاملين</a:t>
                      </a:r>
                      <a:endParaRPr lang="en-GB" sz="1800" b="0" i="0" dirty="0">
                        <a:solidFill>
                          <a:schemeClr val="tx1"/>
                        </a:solidFill>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94019527"/>
                  </a:ext>
                </a:extLst>
              </a:tr>
              <a:tr h="6791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احتساب الصافي على مستوى عضو التقاص </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احتساب الصافي على مستوى حساب العميل </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800" b="0" i="0" dirty="0">
                          <a:solidFill>
                            <a:schemeClr val="tx1"/>
                          </a:solidFill>
                          <a:latin typeface="Times New Roman" panose="02020603050405020304" pitchFamily="18" charset="0"/>
                          <a:cs typeface="mohammad bold art 1" pitchFamily="2" charset="-78"/>
                        </a:rPr>
                        <a:t>آلية التسوية النقدية </a:t>
                      </a:r>
                      <a:endParaRPr lang="en-GB" sz="1800" b="0" i="0" dirty="0">
                        <a:solidFill>
                          <a:schemeClr val="tx1"/>
                        </a:solidFill>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27260843"/>
                  </a:ext>
                </a:extLst>
              </a:tr>
              <a:tr h="6791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من حساب المتداول الى حساب عضو التقاص</a:t>
                      </a: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من حساب المتداول الى حساب الشركة الكويتية للمقاصة </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800" b="0" i="0" dirty="0">
                          <a:solidFill>
                            <a:schemeClr val="tx1"/>
                          </a:solidFill>
                          <a:latin typeface="Times New Roman" panose="02020603050405020304" pitchFamily="18" charset="0"/>
                          <a:cs typeface="mohammad bold art 1" pitchFamily="2" charset="-78"/>
                        </a:rPr>
                        <a:t>المدفوعات الخاصة بالإلتزامات</a:t>
                      </a:r>
                      <a:endParaRPr lang="en-GB" sz="1800" b="0" i="0" dirty="0">
                        <a:solidFill>
                          <a:schemeClr val="tx1"/>
                        </a:solidFill>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6001046"/>
                  </a:ext>
                </a:extLst>
              </a:tr>
              <a:tr h="6630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من حساب عضو التقاص المعني الى حساب العميل (حسب اجراءات التقاص)</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750" b="0" i="0" dirty="0">
                          <a:latin typeface="Times New Roman" panose="02020603050405020304" pitchFamily="18" charset="0"/>
                          <a:cs typeface="mohammad bold art 1" pitchFamily="2" charset="-78"/>
                        </a:rPr>
                        <a:t>تصدرمن حسابات الشركة الكويتية للمقاصة الى حساب العميل</a:t>
                      </a:r>
                      <a:endParaRPr lang="en-GB" sz="1750" b="0" i="0" dirty="0">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KW" sz="1800" b="0" i="0" dirty="0">
                          <a:solidFill>
                            <a:schemeClr val="tx1"/>
                          </a:solidFill>
                          <a:latin typeface="Times New Roman" panose="02020603050405020304" pitchFamily="18" charset="0"/>
                          <a:cs typeface="mohammad bold art 1" pitchFamily="2" charset="-78"/>
                        </a:rPr>
                        <a:t>ناتج البيع</a:t>
                      </a:r>
                      <a:endParaRPr lang="en-GB" sz="1800" b="0" i="0" dirty="0">
                        <a:solidFill>
                          <a:schemeClr val="tx1"/>
                        </a:solidFill>
                        <a:latin typeface="Times New Roman" panose="02020603050405020304" pitchFamily="18" charset="0"/>
                        <a:cs typeface="mohammad bold art 1" pitchFamily="2" charset="-78"/>
                      </a:endParaRPr>
                    </a:p>
                  </a:txBody>
                  <a:tcPr anchor="ctr">
                    <a:lnL w="6350" cap="flat" cmpd="sng" algn="ctr">
                      <a:solidFill>
                        <a:srgbClr val="8A979F"/>
                      </a:solidFill>
                      <a:prstDash val="solid"/>
                      <a:round/>
                      <a:headEnd type="none" w="med" len="med"/>
                      <a:tailEnd type="none" w="med" len="med"/>
                    </a:lnL>
                    <a:lnR w="6350" cap="flat" cmpd="sng" algn="ctr">
                      <a:solidFill>
                        <a:srgbClr val="8A979F"/>
                      </a:solidFill>
                      <a:prstDash val="solid"/>
                      <a:round/>
                      <a:headEnd type="none" w="med" len="med"/>
                      <a:tailEnd type="none" w="med" len="med"/>
                    </a:lnR>
                    <a:lnT w="6350" cap="flat" cmpd="sng" algn="ctr">
                      <a:solidFill>
                        <a:srgbClr val="8A979F"/>
                      </a:solidFill>
                      <a:prstDash val="solid"/>
                      <a:round/>
                      <a:headEnd type="none" w="med" len="med"/>
                      <a:tailEnd type="none" w="med" len="med"/>
                    </a:lnT>
                    <a:lnB w="6350" cap="flat" cmpd="sng" algn="ctr">
                      <a:solidFill>
                        <a:srgbClr val="8A979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200390"/>
                  </a:ext>
                </a:extLst>
              </a:tr>
            </a:tbl>
          </a:graphicData>
        </a:graphic>
      </p:graphicFrame>
      <p:pic>
        <p:nvPicPr>
          <p:cNvPr id="6" name="Picture 5" descr="A close up of a sign&#10;&#10;AI-generated content may be incorrect.">
            <a:extLst>
              <a:ext uri="{FF2B5EF4-FFF2-40B4-BE49-F238E27FC236}">
                <a16:creationId xmlns:a16="http://schemas.microsoft.com/office/drawing/2014/main" id="{A257A0F4-C6B8-3357-E89E-5B0C1517ED4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7" name="Group 6">
            <a:extLst>
              <a:ext uri="{FF2B5EF4-FFF2-40B4-BE49-F238E27FC236}">
                <a16:creationId xmlns:a16="http://schemas.microsoft.com/office/drawing/2014/main" id="{5962B77D-1E40-2FEA-FDB1-A85CE0578369}"/>
              </a:ext>
            </a:extLst>
          </p:cNvPr>
          <p:cNvGrpSpPr/>
          <p:nvPr/>
        </p:nvGrpSpPr>
        <p:grpSpPr>
          <a:xfrm>
            <a:off x="11658347" y="278732"/>
            <a:ext cx="533653" cy="355508"/>
            <a:chOff x="11182550" y="1223483"/>
            <a:chExt cx="768155" cy="554085"/>
          </a:xfrm>
        </p:grpSpPr>
        <p:sp>
          <p:nvSpPr>
            <p:cNvPr id="14" name="Rectangle 13">
              <a:extLst>
                <a:ext uri="{FF2B5EF4-FFF2-40B4-BE49-F238E27FC236}">
                  <a16:creationId xmlns:a16="http://schemas.microsoft.com/office/drawing/2014/main" id="{1B9FA357-50B8-9253-A330-6D8247F7FC46}"/>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5" name="Oval 14">
              <a:extLst>
                <a:ext uri="{FF2B5EF4-FFF2-40B4-BE49-F238E27FC236}">
                  <a16:creationId xmlns:a16="http://schemas.microsoft.com/office/drawing/2014/main" id="{67B26F85-4728-1A73-543B-7DA03D0DCF08}"/>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245263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stripe&#10;&#10;Description automatically generated">
            <a:extLst>
              <a:ext uri="{FF2B5EF4-FFF2-40B4-BE49-F238E27FC236}">
                <a16:creationId xmlns:a16="http://schemas.microsoft.com/office/drawing/2014/main" id="{E67AE3B3-0676-9F28-BEE2-5F59577C72F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1886" y="9427"/>
            <a:ext cx="12203886" cy="6864686"/>
          </a:xfrm>
        </p:spPr>
      </p:pic>
      <p:sp>
        <p:nvSpPr>
          <p:cNvPr id="4" name="Subtitle 5">
            <a:extLst>
              <a:ext uri="{FF2B5EF4-FFF2-40B4-BE49-F238E27FC236}">
                <a16:creationId xmlns:a16="http://schemas.microsoft.com/office/drawing/2014/main" id="{A33A4F0E-187F-B42E-2115-91ABBDA4249C}"/>
              </a:ext>
            </a:extLst>
          </p:cNvPr>
          <p:cNvSpPr txBox="1">
            <a:spLocks/>
          </p:cNvSpPr>
          <p:nvPr/>
        </p:nvSpPr>
        <p:spPr>
          <a:xfrm>
            <a:off x="1524000" y="3083690"/>
            <a:ext cx="9144000" cy="9443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base" latinLnBrk="0" hangingPunct="1">
              <a:lnSpc>
                <a:spcPct val="90000"/>
              </a:lnSpc>
              <a:spcBef>
                <a:spcPct val="0"/>
              </a:spcBef>
              <a:spcAft>
                <a:spcPts val="600"/>
              </a:spcAft>
              <a:buClrTx/>
              <a:buSzTx/>
              <a:buFont typeface="Arial" panose="020B0604020202020204" pitchFamily="34" charset="0"/>
              <a:buNone/>
              <a:tabLst/>
              <a:defRPr/>
            </a:pPr>
            <a:r>
              <a:rPr kumimoji="0" lang="ar-KW" sz="5400" b="1" i="0" u="none" strike="noStrike" kern="1200" cap="none" spc="0" normalizeH="0" baseline="0" noProof="0">
                <a:ln>
                  <a:noFill/>
                </a:ln>
                <a:solidFill>
                  <a:srgbClr val="5B9BD5">
                    <a:lumMod val="50000"/>
                  </a:srgbClr>
                </a:solidFill>
                <a:effectLst/>
                <a:uLnTx/>
                <a:uFillTx/>
                <a:latin typeface="Calibri" pitchFamily="34" charset="0"/>
                <a:ea typeface="+mn-ea"/>
                <a:cs typeface="mohammad bold art 1" pitchFamily="2" charset="-78"/>
              </a:rPr>
              <a:t>«</a:t>
            </a:r>
            <a:r>
              <a:rPr kumimoji="0" lang="ar-KW" sz="5400" b="1" i="0" u="none" strike="noStrike" kern="1200" cap="none" spc="0" normalizeH="0" baseline="0" noProof="0">
                <a:ln>
                  <a:noFill/>
                </a:ln>
                <a:solidFill>
                  <a:srgbClr val="AD8100"/>
                </a:solidFill>
                <a:effectLst/>
                <a:uLnTx/>
                <a:uFillTx/>
                <a:latin typeface="Calibri" pitchFamily="34" charset="0"/>
                <a:ea typeface="+mn-ea"/>
                <a:cs typeface="mohammad bold art 1" pitchFamily="2" charset="-78"/>
              </a:rPr>
              <a:t> شكرا </a:t>
            </a:r>
            <a:r>
              <a:rPr kumimoji="0" lang="ar-KW" sz="5400" b="1" i="0" u="none" strike="noStrike" kern="1200" cap="none" spc="0" normalizeH="0" baseline="0" noProof="0">
                <a:ln>
                  <a:noFill/>
                </a:ln>
                <a:solidFill>
                  <a:srgbClr val="5B9BD5">
                    <a:lumMod val="50000"/>
                  </a:srgbClr>
                </a:solidFill>
                <a:effectLst/>
                <a:uLnTx/>
                <a:uFillTx/>
                <a:latin typeface="Calibri" pitchFamily="34" charset="0"/>
                <a:ea typeface="+mn-ea"/>
                <a:cs typeface="mohammad bold art 1" pitchFamily="2" charset="-78"/>
              </a:rPr>
              <a:t>»</a:t>
            </a:r>
            <a:endParaRPr kumimoji="0" lang="ar-KW" sz="5400" b="1" i="0" u="none" strike="noStrike" kern="1200" cap="none" spc="0" normalizeH="0" baseline="0" noProof="0" dirty="0">
              <a:ln>
                <a:noFill/>
              </a:ln>
              <a:solidFill>
                <a:srgbClr val="5B9BD5">
                  <a:lumMod val="50000"/>
                </a:srgbClr>
              </a:solidFill>
              <a:effectLst/>
              <a:uLnTx/>
              <a:uFillTx/>
              <a:latin typeface="Calibri" pitchFamily="34" charset="0"/>
              <a:ea typeface="+mn-ea"/>
              <a:cs typeface="mohammad bold art 1" pitchFamily="2" charset="-78"/>
            </a:endParaRPr>
          </a:p>
        </p:txBody>
      </p:sp>
    </p:spTree>
    <p:extLst>
      <p:ext uri="{BB962C8B-B14F-4D97-AF65-F5344CB8AC3E}">
        <p14:creationId xmlns:p14="http://schemas.microsoft.com/office/powerpoint/2010/main" val="53842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FD9C68D-9141-45B2-9EC6-BA8FAD56F927}"/>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26A16B98-B939-412D-BFA3-0BA27FE05A60}"/>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43A3C1B1-6BE3-4F68-B1E4-8715D094F428}"/>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0A2B8FEC-08D4-581F-44FD-E1D66096520F}"/>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422069AD-A071-18BE-5BDA-446FC26895E8}"/>
              </a:ext>
            </a:extLst>
          </p:cNvPr>
          <p:cNvSpPr txBox="1">
            <a:spLocks/>
          </p:cNvSpPr>
          <p:nvPr/>
        </p:nvSpPr>
        <p:spPr>
          <a:xfrm>
            <a:off x="2514600" y="1192621"/>
            <a:ext cx="8977824" cy="359559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مراحل ومخرجات برنامج تطوير منظومة سوق المال</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أبرز المخرجات الجوهرية للجزء الثاني من المرحلة الثالثة من برنامج تطوير منظومة سوق المال</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أبرز القرارات ذات الصلة</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الوسيط المركزي</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الشركات التابعة الخاصة بالشركة الكويتية للمقاصة </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اعضاء </a:t>
            </a:r>
            <a:r>
              <a:rPr lang="ar-KW" sz="1800" dirty="0" err="1">
                <a:latin typeface="Calibri" panose="020F0502020204030204" pitchFamily="34" charset="0"/>
                <a:ea typeface="Calibri" panose="020F0502020204030204" pitchFamily="34" charset="0"/>
                <a:cs typeface="mohammad bold art 1" pitchFamily="2" charset="-78"/>
              </a:rPr>
              <a:t>التقاص</a:t>
            </a:r>
            <a:r>
              <a:rPr lang="ar-KW" sz="1800" dirty="0">
                <a:latin typeface="Calibri" panose="020F0502020204030204" pitchFamily="34" charset="0"/>
                <a:ea typeface="Calibri" panose="020F0502020204030204" pitchFamily="34" charset="0"/>
                <a:cs typeface="mohammad bold art 1" pitchFamily="2" charset="-78"/>
              </a:rPr>
              <a:t> (شركات الوساطة – أمناء الحفظ الأجانب)</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التسوية النقدية </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نظام الضمان المالي (سلسلة الضمانات المتتالية)</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المرحلة الانتقالية لتفعيل نظام الوسيط المركزي</a:t>
            </a:r>
          </a:p>
          <a:p>
            <a:pPr marL="342900" indent="-342900" algn="just" rtl="1" fontAlgn="t">
              <a:lnSpc>
                <a:spcPct val="1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ملخص عام (مقارنة قبل/بعد نظام الوسيط المركزي)</a:t>
            </a:r>
          </a:p>
        </p:txBody>
      </p:sp>
      <p:sp>
        <p:nvSpPr>
          <p:cNvPr id="11" name="Rectangle 10">
            <a:extLst>
              <a:ext uri="{FF2B5EF4-FFF2-40B4-BE49-F238E27FC236}">
                <a16:creationId xmlns:a16="http://schemas.microsoft.com/office/drawing/2014/main" id="{4CD33EB9-F6D5-1B33-A191-2F95707A478F}"/>
              </a:ext>
            </a:extLst>
          </p:cNvPr>
          <p:cNvSpPr/>
          <p:nvPr/>
        </p:nvSpPr>
        <p:spPr>
          <a:xfrm>
            <a:off x="10327844" y="230606"/>
            <a:ext cx="1231427" cy="492443"/>
          </a:xfrm>
          <a:prstGeom prst="rect">
            <a:avLst/>
          </a:prstGeom>
        </p:spPr>
        <p:txBody>
          <a:bodyPr wrap="none">
            <a:spAutoFit/>
          </a:bodyPr>
          <a:lstStyle/>
          <a:p>
            <a:pPr lvl="0"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المحتوى</a:t>
            </a:r>
          </a:p>
        </p:txBody>
      </p:sp>
      <p:grpSp>
        <p:nvGrpSpPr>
          <p:cNvPr id="4" name="Group 3">
            <a:extLst>
              <a:ext uri="{FF2B5EF4-FFF2-40B4-BE49-F238E27FC236}">
                <a16:creationId xmlns:a16="http://schemas.microsoft.com/office/drawing/2014/main" id="{53DC3635-7931-8A91-4877-1C2E0CDAB2DB}"/>
              </a:ext>
            </a:extLst>
          </p:cNvPr>
          <p:cNvGrpSpPr/>
          <p:nvPr/>
        </p:nvGrpSpPr>
        <p:grpSpPr>
          <a:xfrm>
            <a:off x="11658347" y="278732"/>
            <a:ext cx="533653" cy="355508"/>
            <a:chOff x="11182550" y="1223483"/>
            <a:chExt cx="768155" cy="554085"/>
          </a:xfrm>
        </p:grpSpPr>
        <p:sp>
          <p:nvSpPr>
            <p:cNvPr id="6" name="Rectangle 5">
              <a:extLst>
                <a:ext uri="{FF2B5EF4-FFF2-40B4-BE49-F238E27FC236}">
                  <a16:creationId xmlns:a16="http://schemas.microsoft.com/office/drawing/2014/main" id="{849D3571-DC76-1300-2879-295908CF78F6}"/>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7" name="Oval 6">
              <a:extLst>
                <a:ext uri="{FF2B5EF4-FFF2-40B4-BE49-F238E27FC236}">
                  <a16:creationId xmlns:a16="http://schemas.microsoft.com/office/drawing/2014/main" id="{08BC5794-0A3A-3FF1-6CF8-19C33961C0D5}"/>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grpSp>
    </p:spTree>
    <p:extLst>
      <p:ext uri="{BB962C8B-B14F-4D97-AF65-F5344CB8AC3E}">
        <p14:creationId xmlns:p14="http://schemas.microsoft.com/office/powerpoint/2010/main" val="3331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66BC0-A755-E469-5A4F-D31D559A0764}"/>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7C4D824-95C2-B782-7A38-C5438770C347}"/>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083531A4-33E8-90F9-6ACB-E30A9F4F87A4}"/>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8348691E-FE87-D284-6AC4-34D6E6C3C491}"/>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A878338B-D80B-4A3D-7957-5DA70536332C}"/>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D3577F61-4D63-5CDE-083C-D5426C8001D8}"/>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11" name="Rectangle 10">
            <a:extLst>
              <a:ext uri="{FF2B5EF4-FFF2-40B4-BE49-F238E27FC236}">
                <a16:creationId xmlns:a16="http://schemas.microsoft.com/office/drawing/2014/main" id="{6FFE7686-FD70-2F40-7052-4EDFBCD7C5F9}"/>
              </a:ext>
            </a:extLst>
          </p:cNvPr>
          <p:cNvSpPr/>
          <p:nvPr/>
        </p:nvSpPr>
        <p:spPr>
          <a:xfrm>
            <a:off x="5173939" y="137894"/>
            <a:ext cx="6397905" cy="492443"/>
          </a:xfrm>
          <a:prstGeom prst="rect">
            <a:avLst/>
          </a:prstGeom>
        </p:spPr>
        <p:txBody>
          <a:bodyPr wrap="none" anchor="ctr">
            <a:spAutoFit/>
          </a:bodyPr>
          <a:lstStyle/>
          <a:p>
            <a:pPr algn="just" rtl="1" fontAlgn="t"/>
            <a:r>
              <a:rPr lang="ar-KW" sz="2600" b="1" dirty="0">
                <a:solidFill>
                  <a:schemeClr val="accent1">
                    <a:lumMod val="50000"/>
                  </a:schemeClr>
                </a:solidFill>
                <a:latin typeface="Calibri" pitchFamily="34" charset="0"/>
                <a:cs typeface="mohammad bold art 1" pitchFamily="2" charset="-78"/>
              </a:rPr>
              <a:t>مراحل ومخرجات برنامج تطوير منظومة سوق المال</a:t>
            </a:r>
          </a:p>
        </p:txBody>
      </p:sp>
      <p:sp>
        <p:nvSpPr>
          <p:cNvPr id="13" name="Slide Number Placeholder 12">
            <a:extLst>
              <a:ext uri="{FF2B5EF4-FFF2-40B4-BE49-F238E27FC236}">
                <a16:creationId xmlns:a16="http://schemas.microsoft.com/office/drawing/2014/main" id="{357DDB72-25BD-5031-3922-E0D831922AC0}"/>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1</a:t>
            </a:r>
          </a:p>
        </p:txBody>
      </p:sp>
      <p:sp>
        <p:nvSpPr>
          <p:cNvPr id="54" name="Pentagon 85">
            <a:extLst>
              <a:ext uri="{FF2B5EF4-FFF2-40B4-BE49-F238E27FC236}">
                <a16:creationId xmlns:a16="http://schemas.microsoft.com/office/drawing/2014/main" id="{29B3821D-48B4-2F1D-6D49-918DA700DF6D}"/>
              </a:ext>
            </a:extLst>
          </p:cNvPr>
          <p:cNvSpPr/>
          <p:nvPr/>
        </p:nvSpPr>
        <p:spPr>
          <a:xfrm rot="10800000">
            <a:off x="7913256" y="3504127"/>
            <a:ext cx="479045" cy="416256"/>
          </a:xfrm>
          <a:prstGeom prst="homePlate">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55" name="Oval 54">
            <a:extLst>
              <a:ext uri="{FF2B5EF4-FFF2-40B4-BE49-F238E27FC236}">
                <a16:creationId xmlns:a16="http://schemas.microsoft.com/office/drawing/2014/main" id="{4BAAF2BD-DAF9-1645-888C-1EB192BB9934}"/>
              </a:ext>
            </a:extLst>
          </p:cNvPr>
          <p:cNvSpPr/>
          <p:nvPr/>
        </p:nvSpPr>
        <p:spPr>
          <a:xfrm>
            <a:off x="4701606" y="1089578"/>
            <a:ext cx="2844677" cy="2844677"/>
          </a:xfrm>
          <a:prstGeom prst="ellipse">
            <a:avLst/>
          </a:prstGeom>
          <a:solidFill>
            <a:srgbClr val="FFFFFF">
              <a:lumMod val="95000"/>
            </a:srgbClr>
          </a:solidFill>
          <a:ln w="12700" cap="flat" cmpd="sng" algn="ctr">
            <a:noFill/>
            <a:prstDash val="solid"/>
            <a:miter lim="800000"/>
          </a:ln>
          <a:effectLst/>
          <a:scene3d>
            <a:camera prst="orthographicFront">
              <a:rot lat="0" lon="0" rev="0"/>
            </a:camera>
            <a:lightRig rig="balanced" dir="t">
              <a:rot lat="0" lon="0" rev="8700000"/>
            </a:lightRig>
          </a:scene3d>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56" name="Freeform: Shape 100">
            <a:extLst>
              <a:ext uri="{FF2B5EF4-FFF2-40B4-BE49-F238E27FC236}">
                <a16:creationId xmlns:a16="http://schemas.microsoft.com/office/drawing/2014/main" id="{0AF973A7-FB20-E55D-A52F-60509421B81C}"/>
              </a:ext>
            </a:extLst>
          </p:cNvPr>
          <p:cNvSpPr/>
          <p:nvPr/>
        </p:nvSpPr>
        <p:spPr>
          <a:xfrm>
            <a:off x="4428495" y="823046"/>
            <a:ext cx="1502569" cy="1502569"/>
          </a:xfrm>
          <a:custGeom>
            <a:avLst/>
            <a:gdLst>
              <a:gd name="connsiteX0" fmla="*/ 0 w 2003425"/>
              <a:gd name="connsiteY0" fmla="*/ 0 h 2003425"/>
              <a:gd name="connsiteX1" fmla="*/ 2003425 w 2003425"/>
              <a:gd name="connsiteY1" fmla="*/ 0 h 2003425"/>
              <a:gd name="connsiteX2" fmla="*/ 2003425 w 2003425"/>
              <a:gd name="connsiteY2" fmla="*/ 1466359 h 2003425"/>
              <a:gd name="connsiteX3" fmla="*/ 1935571 w 2003425"/>
              <a:gd name="connsiteY3" fmla="*/ 1491194 h 2003425"/>
              <a:gd name="connsiteX4" fmla="*/ 1491196 w 2003425"/>
              <a:gd name="connsiteY4" fmla="*/ 1935570 h 2003425"/>
              <a:gd name="connsiteX5" fmla="*/ 1470132 w 2003425"/>
              <a:gd name="connsiteY5" fmla="*/ 2003425 h 2003425"/>
              <a:gd name="connsiteX6" fmla="*/ 0 w 2003425"/>
              <a:gd name="connsiteY6" fmla="*/ 2003425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5">
                <a:moveTo>
                  <a:pt x="0" y="0"/>
                </a:moveTo>
                <a:lnTo>
                  <a:pt x="2003425" y="0"/>
                </a:lnTo>
                <a:lnTo>
                  <a:pt x="2003425" y="1466359"/>
                </a:lnTo>
                <a:lnTo>
                  <a:pt x="1935571" y="1491194"/>
                </a:lnTo>
                <a:cubicBezTo>
                  <a:pt x="1735769" y="1575704"/>
                  <a:pt x="1575705" y="1735767"/>
                  <a:pt x="1491196" y="1935570"/>
                </a:cubicBezTo>
                <a:lnTo>
                  <a:pt x="1470132" y="2003425"/>
                </a:lnTo>
                <a:lnTo>
                  <a:pt x="0" y="2003425"/>
                </a:lnTo>
                <a:close/>
              </a:path>
            </a:pathLst>
          </a:custGeom>
          <a:solidFill>
            <a:srgbClr val="FFC000">
              <a:lumMod val="75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57" name="Freeform: Shape 104">
            <a:extLst>
              <a:ext uri="{FF2B5EF4-FFF2-40B4-BE49-F238E27FC236}">
                <a16:creationId xmlns:a16="http://schemas.microsoft.com/office/drawing/2014/main" id="{8D927D3B-6A63-9256-9AB6-720E0A9D86A4}"/>
              </a:ext>
            </a:extLst>
          </p:cNvPr>
          <p:cNvSpPr/>
          <p:nvPr/>
        </p:nvSpPr>
        <p:spPr>
          <a:xfrm>
            <a:off x="6316826" y="823046"/>
            <a:ext cx="1502569" cy="1502569"/>
          </a:xfrm>
          <a:custGeom>
            <a:avLst/>
            <a:gdLst>
              <a:gd name="connsiteX0" fmla="*/ 0 w 2003425"/>
              <a:gd name="connsiteY0" fmla="*/ 0 h 2003425"/>
              <a:gd name="connsiteX1" fmla="*/ 2003425 w 2003425"/>
              <a:gd name="connsiteY1" fmla="*/ 0 h 2003425"/>
              <a:gd name="connsiteX2" fmla="*/ 2003425 w 2003425"/>
              <a:gd name="connsiteY2" fmla="*/ 2003425 h 2003425"/>
              <a:gd name="connsiteX3" fmla="*/ 533294 w 2003425"/>
              <a:gd name="connsiteY3" fmla="*/ 2003425 h 2003425"/>
              <a:gd name="connsiteX4" fmla="*/ 512230 w 2003425"/>
              <a:gd name="connsiteY4" fmla="*/ 1935570 h 2003425"/>
              <a:gd name="connsiteX5" fmla="*/ 67855 w 2003425"/>
              <a:gd name="connsiteY5" fmla="*/ 1491194 h 2003425"/>
              <a:gd name="connsiteX6" fmla="*/ 0 w 2003425"/>
              <a:gd name="connsiteY6" fmla="*/ 1466359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5">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rgbClr val="4472C4">
              <a:lumMod val="5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58" name="Freeform: Shape 102">
            <a:extLst>
              <a:ext uri="{FF2B5EF4-FFF2-40B4-BE49-F238E27FC236}">
                <a16:creationId xmlns:a16="http://schemas.microsoft.com/office/drawing/2014/main" id="{72576FB2-57A8-F29F-2B63-3326520C5484}"/>
              </a:ext>
            </a:extLst>
          </p:cNvPr>
          <p:cNvSpPr/>
          <p:nvPr/>
        </p:nvSpPr>
        <p:spPr>
          <a:xfrm>
            <a:off x="4428495" y="2711377"/>
            <a:ext cx="1502569" cy="1502568"/>
          </a:xfrm>
          <a:custGeom>
            <a:avLst/>
            <a:gdLst>
              <a:gd name="connsiteX0" fmla="*/ 0 w 2003425"/>
              <a:gd name="connsiteY0" fmla="*/ 0 h 2003424"/>
              <a:gd name="connsiteX1" fmla="*/ 1470133 w 2003425"/>
              <a:gd name="connsiteY1" fmla="*/ 0 h 2003424"/>
              <a:gd name="connsiteX2" fmla="*/ 1491196 w 2003425"/>
              <a:gd name="connsiteY2" fmla="*/ 67854 h 2003424"/>
              <a:gd name="connsiteX3" fmla="*/ 1935571 w 2003425"/>
              <a:gd name="connsiteY3" fmla="*/ 512229 h 2003424"/>
              <a:gd name="connsiteX4" fmla="*/ 2003425 w 2003425"/>
              <a:gd name="connsiteY4" fmla="*/ 537064 h 2003424"/>
              <a:gd name="connsiteX5" fmla="*/ 2003425 w 2003425"/>
              <a:gd name="connsiteY5" fmla="*/ 2003424 h 2003424"/>
              <a:gd name="connsiteX6" fmla="*/ 0 w 2003425"/>
              <a:gd name="connsiteY6" fmla="*/ 2003424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4">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rgbClr val="595959">
              <a:lumMod val="40000"/>
              <a:lumOff val="6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59" name="Freeform: Shape 106">
            <a:extLst>
              <a:ext uri="{FF2B5EF4-FFF2-40B4-BE49-F238E27FC236}">
                <a16:creationId xmlns:a16="http://schemas.microsoft.com/office/drawing/2014/main" id="{D3A97FE3-CE27-87B0-25FE-5FF9BB18B5E2}"/>
              </a:ext>
            </a:extLst>
          </p:cNvPr>
          <p:cNvSpPr/>
          <p:nvPr/>
        </p:nvSpPr>
        <p:spPr>
          <a:xfrm>
            <a:off x="6316826" y="2711377"/>
            <a:ext cx="1502569" cy="1502568"/>
          </a:xfrm>
          <a:custGeom>
            <a:avLst/>
            <a:gdLst>
              <a:gd name="connsiteX0" fmla="*/ 533293 w 2003425"/>
              <a:gd name="connsiteY0" fmla="*/ 0 h 2003424"/>
              <a:gd name="connsiteX1" fmla="*/ 2003425 w 2003425"/>
              <a:gd name="connsiteY1" fmla="*/ 0 h 2003424"/>
              <a:gd name="connsiteX2" fmla="*/ 2003425 w 2003425"/>
              <a:gd name="connsiteY2" fmla="*/ 2003424 h 2003424"/>
              <a:gd name="connsiteX3" fmla="*/ 0 w 2003425"/>
              <a:gd name="connsiteY3" fmla="*/ 2003424 h 2003424"/>
              <a:gd name="connsiteX4" fmla="*/ 0 w 2003425"/>
              <a:gd name="connsiteY4" fmla="*/ 537064 h 2003424"/>
              <a:gd name="connsiteX5" fmla="*/ 67855 w 2003425"/>
              <a:gd name="connsiteY5" fmla="*/ 512229 h 2003424"/>
              <a:gd name="connsiteX6" fmla="*/ 512230 w 2003425"/>
              <a:gd name="connsiteY6" fmla="*/ 67854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4">
                <a:moveTo>
                  <a:pt x="533293" y="0"/>
                </a:moveTo>
                <a:lnTo>
                  <a:pt x="2003425" y="0"/>
                </a:lnTo>
                <a:lnTo>
                  <a:pt x="2003425" y="2003424"/>
                </a:lnTo>
                <a:lnTo>
                  <a:pt x="0" y="2003424"/>
                </a:lnTo>
                <a:lnTo>
                  <a:pt x="0" y="537064"/>
                </a:lnTo>
                <a:lnTo>
                  <a:pt x="67855" y="512229"/>
                </a:lnTo>
                <a:cubicBezTo>
                  <a:pt x="267657" y="427720"/>
                  <a:pt x="427721" y="267656"/>
                  <a:pt x="512230" y="67854"/>
                </a:cubicBezTo>
                <a:close/>
              </a:path>
            </a:pathLst>
          </a:custGeom>
          <a:solidFill>
            <a:srgbClr val="4472C4">
              <a:lumMod val="5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grpSp>
        <p:nvGrpSpPr>
          <p:cNvPr id="60" name="Group 59">
            <a:extLst>
              <a:ext uri="{FF2B5EF4-FFF2-40B4-BE49-F238E27FC236}">
                <a16:creationId xmlns:a16="http://schemas.microsoft.com/office/drawing/2014/main" id="{F9BAC5A1-355E-2615-9F54-1FC0F63BB48F}"/>
              </a:ext>
            </a:extLst>
          </p:cNvPr>
          <p:cNvGrpSpPr/>
          <p:nvPr/>
        </p:nvGrpSpPr>
        <p:grpSpPr>
          <a:xfrm>
            <a:off x="754757" y="4238061"/>
            <a:ext cx="3204802" cy="1433126"/>
            <a:chOff x="8664654" y="1374393"/>
            <a:chExt cx="3194411" cy="1910835"/>
          </a:xfrm>
        </p:grpSpPr>
        <p:sp>
          <p:nvSpPr>
            <p:cNvPr id="61" name="TextBox 60">
              <a:extLst>
                <a:ext uri="{FF2B5EF4-FFF2-40B4-BE49-F238E27FC236}">
                  <a16:creationId xmlns:a16="http://schemas.microsoft.com/office/drawing/2014/main" id="{AA50F6F1-A9EF-BDCE-A016-C1286D5B4B3A}"/>
                </a:ext>
              </a:extLst>
            </p:cNvPr>
            <p:cNvSpPr txBox="1"/>
            <p:nvPr/>
          </p:nvSpPr>
          <p:spPr>
            <a:xfrm>
              <a:off x="8907510" y="1374393"/>
              <a:ext cx="2937088" cy="553997"/>
            </a:xfrm>
            <a:prstGeom prst="rect">
              <a:avLst/>
            </a:prstGeom>
            <a:solidFill>
              <a:srgbClr val="595959">
                <a:lumMod val="40000"/>
                <a:lumOff val="60000"/>
              </a:srgbClr>
            </a:solidFill>
          </p:spPr>
          <p:txBody>
            <a:bodyPr wrap="square" lIns="0" rIns="0" rtlCol="0" anchor="b">
              <a:spAutoFit/>
            </a:bodyPr>
            <a:lstStyle/>
            <a:p>
              <a:pPr algn="ctr">
                <a:defRPr/>
              </a:pPr>
              <a:r>
                <a:rPr lang="ar-KW" sz="2100" b="1" kern="0" cap="all" dirty="0">
                  <a:solidFill>
                    <a:srgbClr val="595959"/>
                  </a:solidFill>
                  <a:latin typeface="Calibri" panose="020F0502020204030204"/>
                  <a:cs typeface="mohammad bold art 1" pitchFamily="2" charset="-78"/>
                </a:rPr>
                <a:t>المرحلة الرابعة</a:t>
              </a:r>
              <a:endParaRPr lang="en-US" sz="2100" b="1" kern="0" cap="all" dirty="0">
                <a:solidFill>
                  <a:srgbClr val="595959"/>
                </a:solidFill>
                <a:latin typeface="Calibri" panose="020F0502020204030204"/>
                <a:cs typeface="mohammad bold art 1" pitchFamily="2" charset="-78"/>
              </a:endParaRPr>
            </a:p>
          </p:txBody>
        </p:sp>
        <p:sp>
          <p:nvSpPr>
            <p:cNvPr id="62" name="TextBox 61">
              <a:extLst>
                <a:ext uri="{FF2B5EF4-FFF2-40B4-BE49-F238E27FC236}">
                  <a16:creationId xmlns:a16="http://schemas.microsoft.com/office/drawing/2014/main" id="{FD8000D1-4C57-AD02-87AE-9AEA3BD1051F}"/>
                </a:ext>
              </a:extLst>
            </p:cNvPr>
            <p:cNvSpPr txBox="1"/>
            <p:nvPr/>
          </p:nvSpPr>
          <p:spPr>
            <a:xfrm>
              <a:off x="8664654" y="1925881"/>
              <a:ext cx="3194411" cy="1359347"/>
            </a:xfrm>
            <a:prstGeom prst="rect">
              <a:avLst/>
            </a:prstGeom>
            <a:noFill/>
          </p:spPr>
          <p:txBody>
            <a:bodyPr wrap="square" lIns="0" rIns="0" rtlCol="0" anchor="t">
              <a:spAutoFit/>
            </a:bodyPr>
            <a:lstStyle/>
            <a:p>
              <a:pPr marL="228600" lvl="1" indent="-228600" algn="r" defTabSz="889000" rtl="1">
                <a:lnSpc>
                  <a:spcPct val="90000"/>
                </a:lnSpc>
                <a:spcBef>
                  <a:spcPct val="0"/>
                </a:spcBef>
                <a:spcAft>
                  <a:spcPct val="15000"/>
                </a:spcAft>
                <a:buFont typeface="Arial" panose="020B0604020202020204" pitchFamily="34" charset="0"/>
                <a:buChar char="•"/>
                <a:defRPr/>
              </a:pPr>
              <a:r>
                <a:rPr lang="ar-KW" sz="1000" kern="0" dirty="0">
                  <a:solidFill>
                    <a:srgbClr val="363636"/>
                  </a:solidFill>
                  <a:latin typeface="Times New Roman" panose="02020603050405020304" pitchFamily="18" charset="0"/>
                  <a:cs typeface="mohammad bold art 1" pitchFamily="2" charset="-78"/>
                </a:rPr>
                <a:t>استحداث الوسيط المركزي لسوق المشتقات</a:t>
              </a:r>
              <a:r>
                <a:rPr lang="en-US" sz="1000" kern="0" dirty="0">
                  <a:solidFill>
                    <a:srgbClr val="363636"/>
                  </a:solidFill>
                  <a:latin typeface="Times New Roman" panose="02020603050405020304" pitchFamily="18" charset="0"/>
                  <a:cs typeface="mohammad bold art 1" pitchFamily="2" charset="-78"/>
                </a:rPr>
                <a:t>CCP Derivatives </a:t>
              </a:r>
              <a:endParaRPr lang="ar-KW" sz="1000" kern="0" dirty="0">
                <a:solidFill>
                  <a:srgbClr val="363636"/>
                </a:solidFill>
                <a:latin typeface="Times New Roman" panose="02020603050405020304" pitchFamily="18" charset="0"/>
                <a:cs typeface="mohammad bold art 1" pitchFamily="2" charset="-78"/>
              </a:endParaRPr>
            </a:p>
            <a:p>
              <a:pPr marL="228600" lvl="1" indent="-228600" algn="r" defTabSz="889000" rtl="1">
                <a:lnSpc>
                  <a:spcPct val="90000"/>
                </a:lnSpc>
                <a:spcBef>
                  <a:spcPct val="0"/>
                </a:spcBef>
                <a:spcAft>
                  <a:spcPct val="15000"/>
                </a:spcAft>
                <a:buFont typeface="Arial" panose="020B0604020202020204" pitchFamily="34" charset="0"/>
                <a:buChar char="•"/>
                <a:defRPr/>
              </a:pPr>
              <a:r>
                <a:rPr lang="en-US" sz="1000" kern="0" dirty="0">
                  <a:solidFill>
                    <a:srgbClr val="363636"/>
                  </a:solidFill>
                  <a:latin typeface="Times New Roman" panose="02020603050405020304" pitchFamily="18" charset="0"/>
                  <a:cs typeface="mohammad bold art 1" pitchFamily="2" charset="-78"/>
                </a:rPr>
                <a:t> </a:t>
              </a:r>
              <a:r>
                <a:rPr lang="ar-SA" sz="1000" kern="0" dirty="0">
                  <a:solidFill>
                    <a:srgbClr val="363636"/>
                  </a:solidFill>
                  <a:latin typeface="Times New Roman" panose="02020603050405020304" pitchFamily="18" charset="0"/>
                  <a:cs typeface="mohammad bold art 1" pitchFamily="2" charset="-78"/>
                </a:rPr>
                <a:t>تقديم نموذج أعضاء </a:t>
              </a:r>
              <a:r>
                <a:rPr lang="ar-SA" sz="1000" kern="0" dirty="0" err="1">
                  <a:solidFill>
                    <a:srgbClr val="363636"/>
                  </a:solidFill>
                  <a:latin typeface="Times New Roman" panose="02020603050405020304" pitchFamily="18" charset="0"/>
                  <a:cs typeface="mohammad bold art 1" pitchFamily="2" charset="-78"/>
                </a:rPr>
                <a:t>التقاص</a:t>
              </a:r>
              <a:r>
                <a:rPr lang="ar-KW" sz="1000" kern="0" dirty="0">
                  <a:solidFill>
                    <a:srgbClr val="363636"/>
                  </a:solidFill>
                  <a:latin typeface="Times New Roman" panose="02020603050405020304" pitchFamily="18" charset="0"/>
                  <a:cs typeface="mohammad bold art 1" pitchFamily="2" charset="-78"/>
                </a:rPr>
                <a:t> </a:t>
              </a:r>
              <a:r>
                <a:rPr lang="en-US" sz="1000" kern="0" dirty="0">
                  <a:solidFill>
                    <a:srgbClr val="363636"/>
                  </a:solidFill>
                  <a:latin typeface="Times New Roman" panose="02020603050405020304" pitchFamily="18" charset="0"/>
                  <a:cs typeface="mohammad bold art 1" pitchFamily="2" charset="-78"/>
                </a:rPr>
                <a:t> Clearing Membership Levels</a:t>
              </a:r>
              <a:endParaRPr lang="ar-KW" sz="1000" kern="0" dirty="0">
                <a:solidFill>
                  <a:srgbClr val="363636"/>
                </a:solidFill>
                <a:latin typeface="Times New Roman" panose="02020603050405020304" pitchFamily="18" charset="0"/>
                <a:cs typeface="mohammad bold art 1" pitchFamily="2" charset="-78"/>
              </a:endParaRPr>
            </a:p>
            <a:p>
              <a:pPr marL="228600" lvl="1" indent="-228600" algn="r" defTabSz="889000" rtl="1">
                <a:lnSpc>
                  <a:spcPct val="90000"/>
                </a:lnSpc>
                <a:spcBef>
                  <a:spcPct val="0"/>
                </a:spcBef>
                <a:spcAft>
                  <a:spcPct val="15000"/>
                </a:spcAft>
                <a:buFont typeface="Arial" panose="020B0604020202020204" pitchFamily="34" charset="0"/>
                <a:buChar char="•"/>
                <a:defRPr/>
              </a:pPr>
              <a:r>
                <a:rPr lang="ar-SA" sz="1000" kern="0" dirty="0">
                  <a:solidFill>
                    <a:srgbClr val="363636"/>
                  </a:solidFill>
                  <a:latin typeface="Times New Roman" panose="02020603050405020304" pitchFamily="18" charset="0"/>
                  <a:cs typeface="mohammad bold art 1" pitchFamily="2" charset="-78"/>
                </a:rPr>
                <a:t>تهيئة البيئة التشريعية والتشغيلية لتقديم المنتجات والخدمات التالية</a:t>
              </a:r>
              <a:r>
                <a:rPr lang="en-US" sz="1000" kern="0" dirty="0">
                  <a:solidFill>
                    <a:srgbClr val="363636"/>
                  </a:solidFill>
                  <a:latin typeface="Times New Roman" panose="02020603050405020304" pitchFamily="18" charset="0"/>
                  <a:cs typeface="mohammad bold art 1" pitchFamily="2" charset="-78"/>
                </a:rPr>
                <a:t>:</a:t>
              </a:r>
            </a:p>
            <a:p>
              <a:pPr marL="228600" lvl="1" indent="-228600" algn="r" defTabSz="889000" rtl="1">
                <a:lnSpc>
                  <a:spcPct val="90000"/>
                </a:lnSpc>
                <a:spcBef>
                  <a:spcPct val="0"/>
                </a:spcBef>
                <a:spcAft>
                  <a:spcPct val="15000"/>
                </a:spcAft>
                <a:buFont typeface="Wingdings" panose="05000000000000000000" pitchFamily="2" charset="2"/>
                <a:buChar char="ü"/>
                <a:defRPr/>
              </a:pPr>
              <a:r>
                <a:rPr lang="ar-SA" sz="1000" kern="0" dirty="0">
                  <a:solidFill>
                    <a:srgbClr val="363636"/>
                  </a:solidFill>
                  <a:latin typeface="Times New Roman" panose="02020603050405020304" pitchFamily="18" charset="0"/>
                  <a:cs typeface="mohammad bold art 1" pitchFamily="2" charset="-78"/>
                </a:rPr>
                <a:t>المشتقات المالية</a:t>
              </a:r>
              <a:r>
                <a:rPr lang="en-US" sz="1000" kern="0" dirty="0">
                  <a:solidFill>
                    <a:srgbClr val="363636"/>
                  </a:solidFill>
                  <a:latin typeface="Times New Roman" panose="02020603050405020304" pitchFamily="18" charset="0"/>
                  <a:cs typeface="mohammad bold art 1" pitchFamily="2" charset="-78"/>
                </a:rPr>
                <a:t>.</a:t>
              </a:r>
              <a:endParaRPr lang="ar-KW" sz="1000" kern="0" dirty="0">
                <a:solidFill>
                  <a:srgbClr val="363636"/>
                </a:solidFill>
                <a:latin typeface="Times New Roman" panose="02020603050405020304" pitchFamily="18" charset="0"/>
                <a:cs typeface="mohammad bold art 1" pitchFamily="2" charset="-78"/>
              </a:endParaRPr>
            </a:p>
            <a:p>
              <a:pPr marL="228600" lvl="1" indent="-228600" algn="r" defTabSz="889000" rtl="1">
                <a:lnSpc>
                  <a:spcPct val="90000"/>
                </a:lnSpc>
                <a:spcBef>
                  <a:spcPct val="0"/>
                </a:spcBef>
                <a:spcAft>
                  <a:spcPct val="15000"/>
                </a:spcAft>
                <a:buFont typeface="Wingdings" panose="05000000000000000000" pitchFamily="2" charset="2"/>
                <a:buChar char="ü"/>
                <a:defRPr/>
              </a:pPr>
              <a:endParaRPr lang="ar-SA" sz="1000" kern="0" dirty="0">
                <a:solidFill>
                  <a:srgbClr val="363636"/>
                </a:solidFill>
                <a:latin typeface="Times New Roman" panose="02020603050405020304" pitchFamily="18" charset="0"/>
                <a:cs typeface="mohammad bold art 1" pitchFamily="2" charset="-78"/>
              </a:endParaRPr>
            </a:p>
          </p:txBody>
        </p:sp>
      </p:grpSp>
      <p:grpSp>
        <p:nvGrpSpPr>
          <p:cNvPr id="63" name="Group 62">
            <a:extLst>
              <a:ext uri="{FF2B5EF4-FFF2-40B4-BE49-F238E27FC236}">
                <a16:creationId xmlns:a16="http://schemas.microsoft.com/office/drawing/2014/main" id="{CA53570B-F8E1-5882-007C-FBB8AC75436A}"/>
              </a:ext>
            </a:extLst>
          </p:cNvPr>
          <p:cNvGrpSpPr/>
          <p:nvPr/>
        </p:nvGrpSpPr>
        <p:grpSpPr>
          <a:xfrm>
            <a:off x="1072591" y="809888"/>
            <a:ext cx="10001877" cy="2199866"/>
            <a:chOff x="8921977" y="1249190"/>
            <a:chExt cx="9989266" cy="3596039"/>
          </a:xfrm>
        </p:grpSpPr>
        <p:sp>
          <p:nvSpPr>
            <p:cNvPr id="64" name="TextBox 63">
              <a:extLst>
                <a:ext uri="{FF2B5EF4-FFF2-40B4-BE49-F238E27FC236}">
                  <a16:creationId xmlns:a16="http://schemas.microsoft.com/office/drawing/2014/main" id="{915C18DF-E375-015E-E70E-EEBA216A76A8}"/>
                </a:ext>
              </a:extLst>
            </p:cNvPr>
            <p:cNvSpPr txBox="1"/>
            <p:nvPr/>
          </p:nvSpPr>
          <p:spPr>
            <a:xfrm>
              <a:off x="8921977" y="1249190"/>
              <a:ext cx="2937088" cy="679199"/>
            </a:xfrm>
            <a:prstGeom prst="rect">
              <a:avLst/>
            </a:prstGeom>
            <a:solidFill>
              <a:srgbClr val="FFC000">
                <a:lumMod val="75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595959"/>
                  </a:solidFill>
                  <a:effectLst/>
                  <a:uLnTx/>
                  <a:uFillTx/>
                  <a:latin typeface="Calibri" panose="020F0502020204030204"/>
                  <a:cs typeface="mohammad bold art 1" pitchFamily="2" charset="-78"/>
                </a:rPr>
                <a:t>المرحلة الثالثة</a:t>
              </a:r>
              <a:endParaRPr kumimoji="0" lang="en-US" sz="2100" b="1" i="0" u="none" strike="noStrike" kern="0" cap="all" spc="0" normalizeH="0" baseline="0" noProof="0" dirty="0">
                <a:ln>
                  <a:noFill/>
                </a:ln>
                <a:solidFill>
                  <a:srgbClr val="595959"/>
                </a:solidFill>
                <a:effectLst/>
                <a:uLnTx/>
                <a:uFillTx/>
                <a:latin typeface="Calibri" panose="020F0502020204030204"/>
                <a:cs typeface="mohammad bold art 1" pitchFamily="2" charset="-78"/>
              </a:endParaRPr>
            </a:p>
          </p:txBody>
        </p:sp>
        <p:sp>
          <p:nvSpPr>
            <p:cNvPr id="65" name="TextBox 64">
              <a:extLst>
                <a:ext uri="{FF2B5EF4-FFF2-40B4-BE49-F238E27FC236}">
                  <a16:creationId xmlns:a16="http://schemas.microsoft.com/office/drawing/2014/main" id="{DFD0B1B8-409B-4693-7261-53AAE41A7DBB}"/>
                </a:ext>
              </a:extLst>
            </p:cNvPr>
            <p:cNvSpPr txBox="1"/>
            <p:nvPr/>
          </p:nvSpPr>
          <p:spPr>
            <a:xfrm>
              <a:off x="15981950" y="1927186"/>
              <a:ext cx="2929293" cy="2918043"/>
            </a:xfrm>
            <a:prstGeom prst="rect">
              <a:avLst/>
            </a:prstGeom>
            <a:noFill/>
          </p:spPr>
          <p:txBody>
            <a:bodyPr wrap="square" lIns="0" rIns="0" rtlCol="0" anchor="t">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توحيد دورة التسوية إلى </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T+3</a:t>
              </a: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تطبيق مبدأ التسليم مقابل الاستلام </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r>
                <a:rPr kumimoji="0" lang="en-US" sz="1000" b="0" i="0" u="none" strike="noStrike" kern="0" cap="none" spc="0" normalizeH="0" baseline="0" noProof="0" dirty="0" err="1">
                  <a:ln>
                    <a:noFill/>
                  </a:ln>
                  <a:solidFill>
                    <a:prstClr val="black"/>
                  </a:solidFill>
                  <a:effectLst/>
                  <a:uLnTx/>
                  <a:uFillTx/>
                  <a:latin typeface="Calibri" panose="020F0502020204030204"/>
                  <a:cs typeface="mohammad bold art 1" pitchFamily="2" charset="-78"/>
                </a:rPr>
                <a:t>DvP</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مفهوم الضمانات المالية لمواجهة مخاطر الإخفاقات.</a:t>
              </a:r>
              <a:endPar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آلية تحديد المواعيد المتعلقة باستحقاقات الأسهم والمساهمين المستحقين للتوزيعات لتتوافق مع الممارسات العالمية.</a:t>
              </a:r>
              <a:endPar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خاصية رفض الالتزام لأمين الحفظ</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وحدات التغيير السعري</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الحدود السعرية (الحد الأعلى والحد الأدنى).</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استحداث الإغلاق العشوائي.</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توفير النظم اللازمة لعمل صانع السوق.</a:t>
              </a:r>
              <a:endPar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p:txBody>
        </p:sp>
      </p:grpSp>
      <p:sp>
        <p:nvSpPr>
          <p:cNvPr id="66" name="TextBox 65">
            <a:extLst>
              <a:ext uri="{FF2B5EF4-FFF2-40B4-BE49-F238E27FC236}">
                <a16:creationId xmlns:a16="http://schemas.microsoft.com/office/drawing/2014/main" id="{1911EFF2-621C-7676-28FB-ED599C6BF2FE}"/>
              </a:ext>
            </a:extLst>
          </p:cNvPr>
          <p:cNvSpPr txBox="1"/>
          <p:nvPr/>
        </p:nvSpPr>
        <p:spPr>
          <a:xfrm>
            <a:off x="4442520" y="809888"/>
            <a:ext cx="418704" cy="646331"/>
          </a:xfrm>
          <a:prstGeom prst="rect">
            <a:avLst/>
          </a:prstGeom>
          <a:noFill/>
        </p:spPr>
        <p:txBody>
          <a:bodyPr wrap="none" rtlCol="0" anchor="ctr">
            <a:spAutoFit/>
          </a:bodyPr>
          <a:lstStyle/>
          <a:p>
            <a:pPr algn="r">
              <a:defRPr/>
            </a:pPr>
            <a:r>
              <a:rPr lang="en-US" sz="3600" b="1" kern="0" dirty="0">
                <a:solidFill>
                  <a:srgbClr val="595959"/>
                </a:solidFill>
                <a:latin typeface="Calibri" panose="020F0502020204030204"/>
                <a:cs typeface="mohammad bold art 1" pitchFamily="2" charset="-78"/>
              </a:rPr>
              <a:t>3</a:t>
            </a:r>
          </a:p>
        </p:txBody>
      </p:sp>
      <p:sp>
        <p:nvSpPr>
          <p:cNvPr id="67" name="TextBox 66">
            <a:extLst>
              <a:ext uri="{FF2B5EF4-FFF2-40B4-BE49-F238E27FC236}">
                <a16:creationId xmlns:a16="http://schemas.microsoft.com/office/drawing/2014/main" id="{AE96217B-8BC2-CEE1-EDC7-0FDFC77AD301}"/>
              </a:ext>
            </a:extLst>
          </p:cNvPr>
          <p:cNvSpPr txBox="1"/>
          <p:nvPr/>
        </p:nvSpPr>
        <p:spPr>
          <a:xfrm>
            <a:off x="4442723" y="3565549"/>
            <a:ext cx="418704" cy="646331"/>
          </a:xfrm>
          <a:prstGeom prst="rect">
            <a:avLst/>
          </a:prstGeom>
          <a:noFill/>
        </p:spPr>
        <p:txBody>
          <a:bodyPr wrap="none" rtlCol="0" anchor="ctr">
            <a:spAutoFit/>
          </a:bodyPr>
          <a:lstStyle/>
          <a:p>
            <a:pPr algn="r">
              <a:defRPr/>
            </a:pPr>
            <a:r>
              <a:rPr lang="en-US" sz="3600" b="1" kern="0" dirty="0">
                <a:solidFill>
                  <a:srgbClr val="595959"/>
                </a:solidFill>
                <a:latin typeface="Calibri" panose="020F0502020204030204"/>
                <a:cs typeface="mohammad bold art 1" pitchFamily="2" charset="-78"/>
              </a:rPr>
              <a:t>4</a:t>
            </a:r>
          </a:p>
        </p:txBody>
      </p:sp>
      <p:sp>
        <p:nvSpPr>
          <p:cNvPr id="68" name="Freeform: Shape 130">
            <a:extLst>
              <a:ext uri="{FF2B5EF4-FFF2-40B4-BE49-F238E27FC236}">
                <a16:creationId xmlns:a16="http://schemas.microsoft.com/office/drawing/2014/main" id="{05CC52A5-AFAD-F280-6302-40C60AD96FC3}"/>
              </a:ext>
            </a:extLst>
          </p:cNvPr>
          <p:cNvSpPr/>
          <p:nvPr/>
        </p:nvSpPr>
        <p:spPr>
          <a:xfrm>
            <a:off x="5138003" y="1532554"/>
            <a:ext cx="793061" cy="793061"/>
          </a:xfrm>
          <a:custGeom>
            <a:avLst/>
            <a:gdLst>
              <a:gd name="connsiteX0" fmla="*/ 1057415 w 1057415"/>
              <a:gd name="connsiteY0" fmla="*/ 0 h 1057415"/>
              <a:gd name="connsiteX1" fmla="*/ 1057415 w 1057415"/>
              <a:gd name="connsiteY1" fmla="*/ 520349 h 1057415"/>
              <a:gd name="connsiteX2" fmla="*/ 989561 w 1057415"/>
              <a:gd name="connsiteY2" fmla="*/ 545184 h 1057415"/>
              <a:gd name="connsiteX3" fmla="*/ 545186 w 1057415"/>
              <a:gd name="connsiteY3" fmla="*/ 989560 h 1057415"/>
              <a:gd name="connsiteX4" fmla="*/ 524122 w 1057415"/>
              <a:gd name="connsiteY4" fmla="*/ 1057415 h 1057415"/>
              <a:gd name="connsiteX5" fmla="*/ 0 w 1057415"/>
              <a:gd name="connsiteY5" fmla="*/ 1057415 h 1057415"/>
              <a:gd name="connsiteX6" fmla="*/ 1961 w 1057415"/>
              <a:gd name="connsiteY6" fmla="*/ 1044563 h 1057415"/>
              <a:gd name="connsiteX7" fmla="*/ 1044563 w 1057415"/>
              <a:gd name="connsiteY7" fmla="*/ 1961 h 1057415"/>
              <a:gd name="connsiteX8" fmla="*/ 1057415 w 1057415"/>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5">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solidFill>
            <a:srgbClr val="A5A5A5">
              <a:lumMod val="40000"/>
              <a:lumOff val="6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69" name="Freeform: Shape 131">
            <a:extLst>
              <a:ext uri="{FF2B5EF4-FFF2-40B4-BE49-F238E27FC236}">
                <a16:creationId xmlns:a16="http://schemas.microsoft.com/office/drawing/2014/main" id="{B21FC7B2-84E4-7351-4C38-9C3CEFFB18B8}"/>
              </a:ext>
            </a:extLst>
          </p:cNvPr>
          <p:cNvSpPr/>
          <p:nvPr/>
        </p:nvSpPr>
        <p:spPr>
          <a:xfrm>
            <a:off x="6316825" y="1532554"/>
            <a:ext cx="793062" cy="793061"/>
          </a:xfrm>
          <a:custGeom>
            <a:avLst/>
            <a:gdLst>
              <a:gd name="connsiteX0" fmla="*/ 0 w 1057416"/>
              <a:gd name="connsiteY0" fmla="*/ 0 h 1057415"/>
              <a:gd name="connsiteX1" fmla="*/ 12852 w 1057416"/>
              <a:gd name="connsiteY1" fmla="*/ 1961 h 1057415"/>
              <a:gd name="connsiteX2" fmla="*/ 1055454 w 1057416"/>
              <a:gd name="connsiteY2" fmla="*/ 1044563 h 1057415"/>
              <a:gd name="connsiteX3" fmla="*/ 1057416 w 1057416"/>
              <a:gd name="connsiteY3" fmla="*/ 1057415 h 1057415"/>
              <a:gd name="connsiteX4" fmla="*/ 533294 w 1057416"/>
              <a:gd name="connsiteY4" fmla="*/ 1057415 h 1057415"/>
              <a:gd name="connsiteX5" fmla="*/ 512230 w 1057416"/>
              <a:gd name="connsiteY5" fmla="*/ 989560 h 1057415"/>
              <a:gd name="connsiteX6" fmla="*/ 67855 w 1057416"/>
              <a:gd name="connsiteY6" fmla="*/ 545184 h 1057415"/>
              <a:gd name="connsiteX7" fmla="*/ 0 w 1057416"/>
              <a:gd name="connsiteY7" fmla="*/ 520349 h 1057415"/>
              <a:gd name="connsiteX8" fmla="*/ 0 w 1057416"/>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5">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solidFill>
            <a:srgbClr val="1367A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70" name="Freeform: Shape 132">
            <a:extLst>
              <a:ext uri="{FF2B5EF4-FFF2-40B4-BE49-F238E27FC236}">
                <a16:creationId xmlns:a16="http://schemas.microsoft.com/office/drawing/2014/main" id="{E901C9C6-28F2-8C81-FB31-8D5FC26BE040}"/>
              </a:ext>
            </a:extLst>
          </p:cNvPr>
          <p:cNvSpPr/>
          <p:nvPr/>
        </p:nvSpPr>
        <p:spPr>
          <a:xfrm>
            <a:off x="5138003" y="2711377"/>
            <a:ext cx="793061" cy="793062"/>
          </a:xfrm>
          <a:custGeom>
            <a:avLst/>
            <a:gdLst>
              <a:gd name="connsiteX0" fmla="*/ 0 w 1057415"/>
              <a:gd name="connsiteY0" fmla="*/ 0 h 1057416"/>
              <a:gd name="connsiteX1" fmla="*/ 524123 w 1057415"/>
              <a:gd name="connsiteY1" fmla="*/ 0 h 1057416"/>
              <a:gd name="connsiteX2" fmla="*/ 545186 w 1057415"/>
              <a:gd name="connsiteY2" fmla="*/ 67854 h 1057416"/>
              <a:gd name="connsiteX3" fmla="*/ 989561 w 1057415"/>
              <a:gd name="connsiteY3" fmla="*/ 512229 h 1057416"/>
              <a:gd name="connsiteX4" fmla="*/ 1057415 w 1057415"/>
              <a:gd name="connsiteY4" fmla="*/ 537064 h 1057416"/>
              <a:gd name="connsiteX5" fmla="*/ 1057415 w 1057415"/>
              <a:gd name="connsiteY5" fmla="*/ 1057416 h 1057416"/>
              <a:gd name="connsiteX6" fmla="*/ 1044563 w 1057415"/>
              <a:gd name="connsiteY6" fmla="*/ 1055454 h 1057416"/>
              <a:gd name="connsiteX7" fmla="*/ 1961 w 1057415"/>
              <a:gd name="connsiteY7" fmla="*/ 12852 h 1057416"/>
              <a:gd name="connsiteX8" fmla="*/ 0 w 1057415"/>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6">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solidFill>
            <a:srgbClr val="595959">
              <a:lumMod val="60000"/>
              <a:lumOff val="4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dirty="0">
              <a:solidFill>
                <a:srgbClr val="363636"/>
              </a:solidFill>
              <a:latin typeface="Calibri" panose="020F0502020204030204"/>
              <a:cs typeface="mohammad bold art 1" pitchFamily="2" charset="-78"/>
            </a:endParaRPr>
          </a:p>
        </p:txBody>
      </p:sp>
      <p:sp>
        <p:nvSpPr>
          <p:cNvPr id="71" name="Freeform: Shape 133">
            <a:extLst>
              <a:ext uri="{FF2B5EF4-FFF2-40B4-BE49-F238E27FC236}">
                <a16:creationId xmlns:a16="http://schemas.microsoft.com/office/drawing/2014/main" id="{046D43F1-5B7F-4FCA-01B9-92B2CF639714}"/>
              </a:ext>
            </a:extLst>
          </p:cNvPr>
          <p:cNvSpPr/>
          <p:nvPr/>
        </p:nvSpPr>
        <p:spPr>
          <a:xfrm>
            <a:off x="6316825" y="2711377"/>
            <a:ext cx="793062" cy="793062"/>
          </a:xfrm>
          <a:custGeom>
            <a:avLst/>
            <a:gdLst>
              <a:gd name="connsiteX0" fmla="*/ 533293 w 1057416"/>
              <a:gd name="connsiteY0" fmla="*/ 0 h 1057416"/>
              <a:gd name="connsiteX1" fmla="*/ 1057416 w 1057416"/>
              <a:gd name="connsiteY1" fmla="*/ 0 h 1057416"/>
              <a:gd name="connsiteX2" fmla="*/ 1055454 w 1057416"/>
              <a:gd name="connsiteY2" fmla="*/ 12852 h 1057416"/>
              <a:gd name="connsiteX3" fmla="*/ 12852 w 1057416"/>
              <a:gd name="connsiteY3" fmla="*/ 1055454 h 1057416"/>
              <a:gd name="connsiteX4" fmla="*/ 0 w 1057416"/>
              <a:gd name="connsiteY4" fmla="*/ 1057416 h 1057416"/>
              <a:gd name="connsiteX5" fmla="*/ 0 w 1057416"/>
              <a:gd name="connsiteY5" fmla="*/ 537064 h 1057416"/>
              <a:gd name="connsiteX6" fmla="*/ 67855 w 1057416"/>
              <a:gd name="connsiteY6" fmla="*/ 512229 h 1057416"/>
              <a:gd name="connsiteX7" fmla="*/ 512230 w 1057416"/>
              <a:gd name="connsiteY7" fmla="*/ 67854 h 1057416"/>
              <a:gd name="connsiteX8" fmla="*/ 533293 w 1057416"/>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6">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solidFill>
            <a:srgbClr val="1367A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72" name="TextBox 71">
            <a:extLst>
              <a:ext uri="{FF2B5EF4-FFF2-40B4-BE49-F238E27FC236}">
                <a16:creationId xmlns:a16="http://schemas.microsoft.com/office/drawing/2014/main" id="{4986B530-1BFF-7015-3E68-04B83B7974A4}"/>
              </a:ext>
            </a:extLst>
          </p:cNvPr>
          <p:cNvSpPr txBox="1"/>
          <p:nvPr/>
        </p:nvSpPr>
        <p:spPr>
          <a:xfrm>
            <a:off x="7384424" y="3565541"/>
            <a:ext cx="418705" cy="646331"/>
          </a:xfrm>
          <a:prstGeom prst="rect">
            <a:avLst/>
          </a:prstGeom>
          <a:noFill/>
        </p:spPr>
        <p:txBody>
          <a:bodyPr wrap="none" rtlCol="0" anchor="ctr">
            <a:spAutoFit/>
          </a:bodyPr>
          <a:lstStyle/>
          <a:p>
            <a:pPr algn="r">
              <a:defRPr/>
            </a:pPr>
            <a:r>
              <a:rPr lang="en-US" sz="3600" b="1" kern="0" dirty="0">
                <a:solidFill>
                  <a:srgbClr val="FFFFFF"/>
                </a:solidFill>
                <a:latin typeface="Calibri" panose="020F0502020204030204"/>
                <a:cs typeface="mohammad bold art 1" pitchFamily="2" charset="-78"/>
              </a:rPr>
              <a:t>2</a:t>
            </a:r>
          </a:p>
        </p:txBody>
      </p:sp>
      <p:grpSp>
        <p:nvGrpSpPr>
          <p:cNvPr id="73" name="Group 72">
            <a:extLst>
              <a:ext uri="{FF2B5EF4-FFF2-40B4-BE49-F238E27FC236}">
                <a16:creationId xmlns:a16="http://schemas.microsoft.com/office/drawing/2014/main" id="{69021E5C-1A5F-3018-5D1B-2F139979A29B}"/>
              </a:ext>
            </a:extLst>
          </p:cNvPr>
          <p:cNvGrpSpPr/>
          <p:nvPr/>
        </p:nvGrpSpPr>
        <p:grpSpPr>
          <a:xfrm>
            <a:off x="8173921" y="3504439"/>
            <a:ext cx="3070987" cy="1747850"/>
            <a:chOff x="8777747" y="1325595"/>
            <a:chExt cx="3081318" cy="2535733"/>
          </a:xfrm>
        </p:grpSpPr>
        <p:sp>
          <p:nvSpPr>
            <p:cNvPr id="74" name="TextBox 73">
              <a:extLst>
                <a:ext uri="{FF2B5EF4-FFF2-40B4-BE49-F238E27FC236}">
                  <a16:creationId xmlns:a16="http://schemas.microsoft.com/office/drawing/2014/main" id="{65437362-4E47-32FC-FF2D-823E07DF7C40}"/>
                </a:ext>
              </a:extLst>
            </p:cNvPr>
            <p:cNvSpPr txBox="1"/>
            <p:nvPr/>
          </p:nvSpPr>
          <p:spPr>
            <a:xfrm>
              <a:off x="8921977" y="1325595"/>
              <a:ext cx="2937088" cy="602793"/>
            </a:xfrm>
            <a:prstGeom prst="rect">
              <a:avLst/>
            </a:prstGeom>
            <a:solidFill>
              <a:srgbClr val="4472C4">
                <a:lumMod val="50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rPr>
                <a:t>المرحلة الثانية</a:t>
              </a:r>
              <a:endParaRPr kumimoji="0" lang="en-US"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endParaRPr>
            </a:p>
          </p:txBody>
        </p:sp>
        <p:sp>
          <p:nvSpPr>
            <p:cNvPr id="75" name="TextBox 74">
              <a:extLst>
                <a:ext uri="{FF2B5EF4-FFF2-40B4-BE49-F238E27FC236}">
                  <a16:creationId xmlns:a16="http://schemas.microsoft.com/office/drawing/2014/main" id="{FF3C7AE0-3894-DAA7-3E2C-CFB8ECF08EC7}"/>
                </a:ext>
              </a:extLst>
            </p:cNvPr>
            <p:cNvSpPr txBox="1"/>
            <p:nvPr/>
          </p:nvSpPr>
          <p:spPr>
            <a:xfrm>
              <a:off x="8777747" y="1928388"/>
              <a:ext cx="2929293" cy="1932940"/>
            </a:xfrm>
            <a:prstGeom prst="rect">
              <a:avLst/>
            </a:prstGeom>
            <a:noFill/>
          </p:spPr>
          <p:txBody>
            <a:bodyPr wrap="square" lIns="0" rIns="0" rtlCol="0" anchor="t">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تقسيم السوق</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مؤشرات جديدة للسوق</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فواصل التداول المستمر</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منصة التداول للشركات غير المدرجة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التأكيد المتأخر لأمين الحفظ</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تسهيل إجراءات الصفقات الخاصة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التوزيع الإلكتروني للأرباح النقدية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جلسة الشراء الإجباري</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p:txBody>
        </p:sp>
      </p:grpSp>
      <p:sp>
        <p:nvSpPr>
          <p:cNvPr id="76" name="TextBox 75">
            <a:extLst>
              <a:ext uri="{FF2B5EF4-FFF2-40B4-BE49-F238E27FC236}">
                <a16:creationId xmlns:a16="http://schemas.microsoft.com/office/drawing/2014/main" id="{2B5ADA87-93DC-D503-A1D2-202F274445AF}"/>
              </a:ext>
            </a:extLst>
          </p:cNvPr>
          <p:cNvSpPr txBox="1"/>
          <p:nvPr/>
        </p:nvSpPr>
        <p:spPr>
          <a:xfrm rot="2687011">
            <a:off x="6333166" y="1785125"/>
            <a:ext cx="697627" cy="369332"/>
          </a:xfrm>
          <a:prstGeom prst="rect">
            <a:avLst/>
          </a:prstGeom>
          <a:noFill/>
        </p:spPr>
        <p:txBody>
          <a:bodyPr wrap="none" rtlCol="0">
            <a:spAutoFit/>
          </a:bodyPr>
          <a:lstStyle/>
          <a:p>
            <a:pPr>
              <a:defRPr/>
            </a:pPr>
            <a:r>
              <a:rPr lang="ar-KW" b="1" kern="0" dirty="0">
                <a:solidFill>
                  <a:prstClr val="white"/>
                </a:solidFill>
                <a:latin typeface="Calibri" panose="020F0502020204030204"/>
                <a:cs typeface="mohammad bold art 1" pitchFamily="2" charset="-78"/>
              </a:rPr>
              <a:t>2017</a:t>
            </a:r>
            <a:endParaRPr lang="en-US" b="1" kern="0" dirty="0">
              <a:solidFill>
                <a:prstClr val="white"/>
              </a:solidFill>
              <a:latin typeface="Calibri" panose="020F0502020204030204"/>
              <a:cs typeface="mohammad bold art 1" pitchFamily="2" charset="-78"/>
            </a:endParaRPr>
          </a:p>
        </p:txBody>
      </p:sp>
      <p:sp>
        <p:nvSpPr>
          <p:cNvPr id="77" name="TextBox 76">
            <a:extLst>
              <a:ext uri="{FF2B5EF4-FFF2-40B4-BE49-F238E27FC236}">
                <a16:creationId xmlns:a16="http://schemas.microsoft.com/office/drawing/2014/main" id="{E7FE75A5-C581-6B01-86D8-1D386A6E5586}"/>
              </a:ext>
            </a:extLst>
          </p:cNvPr>
          <p:cNvSpPr txBox="1"/>
          <p:nvPr/>
        </p:nvSpPr>
        <p:spPr>
          <a:xfrm rot="18762770">
            <a:off x="6341621" y="2899668"/>
            <a:ext cx="697627" cy="369332"/>
          </a:xfrm>
          <a:prstGeom prst="rect">
            <a:avLst/>
          </a:prstGeom>
          <a:noFill/>
        </p:spPr>
        <p:txBody>
          <a:bodyPr wrap="none" rtlCol="0">
            <a:spAutoFit/>
          </a:bodyPr>
          <a:lstStyle/>
          <a:p>
            <a:pPr>
              <a:defRPr/>
            </a:pPr>
            <a:r>
              <a:rPr lang="ar-KW" b="1" kern="0" dirty="0">
                <a:solidFill>
                  <a:srgbClr val="FFFFFF"/>
                </a:solidFill>
                <a:latin typeface="Calibri" panose="020F0502020204030204"/>
                <a:cs typeface="mohammad bold art 1" pitchFamily="2" charset="-78"/>
              </a:rPr>
              <a:t>2018</a:t>
            </a:r>
            <a:endParaRPr lang="en-US" b="1" kern="0" dirty="0">
              <a:solidFill>
                <a:srgbClr val="FFFFFF"/>
              </a:solidFill>
              <a:latin typeface="Calibri" panose="020F0502020204030204"/>
              <a:cs typeface="mohammad bold art 1" pitchFamily="2" charset="-78"/>
            </a:endParaRPr>
          </a:p>
        </p:txBody>
      </p:sp>
      <p:sp>
        <p:nvSpPr>
          <p:cNvPr id="78" name="TextBox 77">
            <a:extLst>
              <a:ext uri="{FF2B5EF4-FFF2-40B4-BE49-F238E27FC236}">
                <a16:creationId xmlns:a16="http://schemas.microsoft.com/office/drawing/2014/main" id="{0BA95224-A275-B628-B2C9-94FBD7FE25CD}"/>
              </a:ext>
            </a:extLst>
          </p:cNvPr>
          <p:cNvSpPr txBox="1"/>
          <p:nvPr/>
        </p:nvSpPr>
        <p:spPr>
          <a:xfrm rot="2499053">
            <a:off x="5294817" y="2897517"/>
            <a:ext cx="574196" cy="369332"/>
          </a:xfrm>
          <a:prstGeom prst="rect">
            <a:avLst/>
          </a:prstGeom>
          <a:noFill/>
        </p:spPr>
        <p:txBody>
          <a:bodyPr wrap="none" rtlCol="0">
            <a:spAutoFit/>
          </a:bodyPr>
          <a:lstStyle/>
          <a:p>
            <a:pPr>
              <a:defRPr/>
            </a:pPr>
            <a:r>
              <a:rPr lang="en-US" b="1" kern="0" dirty="0">
                <a:solidFill>
                  <a:prstClr val="black"/>
                </a:solidFill>
                <a:latin typeface="Calibri" panose="020F0502020204030204"/>
                <a:cs typeface="mohammad bold art 1" pitchFamily="2" charset="-78"/>
              </a:rPr>
              <a:t>TBD</a:t>
            </a:r>
          </a:p>
        </p:txBody>
      </p:sp>
      <p:sp>
        <p:nvSpPr>
          <p:cNvPr id="79" name="TextBox 78">
            <a:extLst>
              <a:ext uri="{FF2B5EF4-FFF2-40B4-BE49-F238E27FC236}">
                <a16:creationId xmlns:a16="http://schemas.microsoft.com/office/drawing/2014/main" id="{322790E1-42CF-8C23-CB80-F1D4625FC2C7}"/>
              </a:ext>
            </a:extLst>
          </p:cNvPr>
          <p:cNvSpPr txBox="1"/>
          <p:nvPr/>
        </p:nvSpPr>
        <p:spPr>
          <a:xfrm rot="19067665">
            <a:off x="5279190" y="1746935"/>
            <a:ext cx="574196" cy="369332"/>
          </a:xfrm>
          <a:prstGeom prst="rect">
            <a:avLst/>
          </a:prstGeom>
          <a:noFill/>
        </p:spPr>
        <p:txBody>
          <a:bodyPr wrap="none" rtlCol="0">
            <a:spAutoFit/>
          </a:bodyPr>
          <a:lstStyle/>
          <a:p>
            <a:pPr>
              <a:defRPr/>
            </a:pPr>
            <a:r>
              <a:rPr lang="en-US" b="1" kern="0" dirty="0">
                <a:solidFill>
                  <a:prstClr val="black"/>
                </a:solidFill>
                <a:latin typeface="Calibri" panose="020F0502020204030204"/>
                <a:cs typeface="mohammad bold art 1" pitchFamily="2" charset="-78"/>
              </a:rPr>
              <a:t>TBD</a:t>
            </a:r>
          </a:p>
        </p:txBody>
      </p:sp>
      <p:grpSp>
        <p:nvGrpSpPr>
          <p:cNvPr id="80" name="Group 79">
            <a:extLst>
              <a:ext uri="{FF2B5EF4-FFF2-40B4-BE49-F238E27FC236}">
                <a16:creationId xmlns:a16="http://schemas.microsoft.com/office/drawing/2014/main" id="{747A8AB8-6DAD-A215-C88D-9D863D0E3E2C}"/>
              </a:ext>
            </a:extLst>
          </p:cNvPr>
          <p:cNvGrpSpPr/>
          <p:nvPr/>
        </p:nvGrpSpPr>
        <p:grpSpPr>
          <a:xfrm>
            <a:off x="940125" y="801595"/>
            <a:ext cx="10311750" cy="3628889"/>
            <a:chOff x="1512628" y="1374393"/>
            <a:chExt cx="10346437" cy="4838514"/>
          </a:xfrm>
        </p:grpSpPr>
        <p:sp>
          <p:nvSpPr>
            <p:cNvPr id="81" name="TextBox 80">
              <a:extLst>
                <a:ext uri="{FF2B5EF4-FFF2-40B4-BE49-F238E27FC236}">
                  <a16:creationId xmlns:a16="http://schemas.microsoft.com/office/drawing/2014/main" id="{41125D4B-7B1B-EC0E-D868-9F5FD5BBEE06}"/>
                </a:ext>
              </a:extLst>
            </p:cNvPr>
            <p:cNvSpPr txBox="1"/>
            <p:nvPr/>
          </p:nvSpPr>
          <p:spPr>
            <a:xfrm>
              <a:off x="8921977" y="1374393"/>
              <a:ext cx="2937088" cy="553997"/>
            </a:xfrm>
            <a:prstGeom prst="rect">
              <a:avLst/>
            </a:prstGeom>
            <a:solidFill>
              <a:srgbClr val="4472C4">
                <a:lumMod val="50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rPr>
                <a:t>المرحلة الأولى</a:t>
              </a:r>
              <a:endParaRPr kumimoji="0" lang="en-US"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endParaRPr>
            </a:p>
          </p:txBody>
        </p:sp>
        <p:sp>
          <p:nvSpPr>
            <p:cNvPr id="82" name="TextBox 81">
              <a:extLst>
                <a:ext uri="{FF2B5EF4-FFF2-40B4-BE49-F238E27FC236}">
                  <a16:creationId xmlns:a16="http://schemas.microsoft.com/office/drawing/2014/main" id="{C11B4881-B392-6B83-E4EA-D363F9262A9C}"/>
                </a:ext>
              </a:extLst>
            </p:cNvPr>
            <p:cNvSpPr txBox="1"/>
            <p:nvPr/>
          </p:nvSpPr>
          <p:spPr>
            <a:xfrm>
              <a:off x="1512628" y="1955335"/>
              <a:ext cx="3215582" cy="4257572"/>
            </a:xfrm>
            <a:prstGeom prst="rect">
              <a:avLst/>
            </a:prstGeom>
            <a:noFill/>
            <a:effectLst/>
          </p:spPr>
          <p:txBody>
            <a:bodyPr wrap="square" lIns="0" rIns="0" rtlCol="0" anchor="t">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المرحلة الثالثة (الجزء الأول) – تم تطبيق هذا الجزء قي 2019</a:t>
              </a:r>
              <a:endParaRPr kumimoji="0" lang="en-US" sz="1000" b="1" i="0" u="sng" strike="noStrike" kern="0" cap="none" spc="0" normalizeH="0" baseline="0" noProof="0" dirty="0">
                <a:ln>
                  <a:noFill/>
                </a:ln>
                <a:solidFill>
                  <a:srgbClr val="595959"/>
                </a:solidFill>
                <a:effectLst/>
                <a:uLnTx/>
                <a:uFillTx/>
                <a:latin typeface="Calibri" panose="020F0502020204030204"/>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جلسة التداول بعد الإغلاق.</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البيع على المكشوف وتطوير استخدام اقراض واقتراض الأسهم.</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إدراج وتداول الصناديق والصناديق العقارية المدرة للدخل.</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تحسين آلية تنفيذ صفقات خارج السوق.</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rPr>
                <a:t>صفقات المبادلة.</a:t>
              </a:r>
            </a:p>
            <a:p>
              <a:pPr marR="0" lvl="0" algn="just" defTabSz="914400" rtl="1"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0" marR="0" lvl="1" indent="0" algn="just" defTabSz="914400" rtl="1" eaLnBrk="1" fontAlgn="auto" latinLnBrk="0" hangingPunct="1">
                <a:lnSpc>
                  <a:spcPct val="90000"/>
                </a:lnSpc>
                <a:spcBef>
                  <a:spcPct val="0"/>
                </a:spcBef>
                <a:spcAft>
                  <a:spcPct val="15000"/>
                </a:spcAft>
                <a:buClrTx/>
                <a:buSzTx/>
                <a:buFontTx/>
                <a:buNone/>
                <a:tabLst/>
                <a:defRPr/>
              </a:pP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المرحلة الثالثة (الجزء الثاني)</a:t>
              </a:r>
              <a:r>
                <a:rPr kumimoji="0" lang="en-US"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  </a:t>
              </a:r>
              <a:r>
                <a:rPr lang="ar-KW" sz="1000" b="1" u="sng" kern="0" dirty="0">
                  <a:solidFill>
                    <a:srgbClr val="363636"/>
                  </a:solidFill>
                  <a:latin typeface="Times New Roman" panose="02020603050405020304" pitchFamily="18" charset="0"/>
                  <a:cs typeface="mohammad bold art 1" pitchFamily="2" charset="-78"/>
                </a:rPr>
                <a:t>يوليو</a:t>
              </a: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2025</a:t>
              </a:r>
              <a:endParaRPr kumimoji="0" lang="en-US"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الوسيط المركزي للسوق النقدي</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ط</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ب</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يق نموذج التسويات النقدية من خلال نظام البنك المركزي / البنوك التجارية</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تغيير آلية التسويات باتباع مبدأ</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en-US" sz="1000" b="0" i="0" u="none" strike="noStrike" kern="0" cap="none" spc="0" normalizeH="0" baseline="0" noProof="0" dirty="0" err="1">
                  <a:ln>
                    <a:noFill/>
                  </a:ln>
                  <a:solidFill>
                    <a:srgbClr val="363636"/>
                  </a:solidFill>
                  <a:effectLst/>
                  <a:uLnTx/>
                  <a:uFillTx/>
                  <a:latin typeface="Times New Roman" panose="02020603050405020304" pitchFamily="18" charset="0"/>
                  <a:cs typeface="mohammad bold art 1" pitchFamily="2" charset="-78"/>
                </a:rPr>
                <a:t>DvP</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model 2</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نموذج الوسيط المؤهل</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إنشاء رقم حسابات فرعية ضمن الحسابات المجمعة</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تهيئة البيئة التشريعية والتشغيلية لتقديم المنتجات والخدمات التالية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just"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صناديق المؤشرات المتداولة</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just"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السندات والصكوك</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0" marR="0" lvl="1" indent="0" algn="just" defTabSz="914400" rtl="1" eaLnBrk="1" fontAlgn="auto" latinLnBrk="0" hangingPunct="1">
                <a:lnSpc>
                  <a:spcPct val="90000"/>
                </a:lnSpc>
                <a:spcBef>
                  <a:spcPct val="0"/>
                </a:spcBef>
                <a:spcAft>
                  <a:spcPct val="15000"/>
                </a:spcAft>
                <a:buClrTx/>
                <a:buSzTx/>
                <a:buFontTx/>
                <a:buNone/>
                <a:tabLst/>
                <a:defRPr/>
              </a:pP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p:txBody>
        </p:sp>
      </p:grpSp>
      <p:sp>
        <p:nvSpPr>
          <p:cNvPr id="83" name="Rectangle 82">
            <a:extLst>
              <a:ext uri="{FF2B5EF4-FFF2-40B4-BE49-F238E27FC236}">
                <a16:creationId xmlns:a16="http://schemas.microsoft.com/office/drawing/2014/main" id="{6AB959E7-C542-5C53-FB3A-A0443CB6AC51}"/>
              </a:ext>
            </a:extLst>
          </p:cNvPr>
          <p:cNvSpPr/>
          <p:nvPr/>
        </p:nvSpPr>
        <p:spPr>
          <a:xfrm>
            <a:off x="4407255" y="1872165"/>
            <a:ext cx="783692" cy="427743"/>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a:defRPr/>
            </a:pPr>
            <a:r>
              <a:rPr lang="en-US" sz="1400" b="1" i="1" kern="0" dirty="0">
                <a:solidFill>
                  <a:prstClr val="black"/>
                </a:solidFill>
                <a:latin typeface="Calibri Light" panose="020F0302020204030204"/>
                <a:cs typeface="mohammad bold art 1" pitchFamily="2" charset="-78"/>
              </a:rPr>
              <a:t>Partially Live</a:t>
            </a:r>
          </a:p>
        </p:txBody>
      </p:sp>
      <p:sp>
        <p:nvSpPr>
          <p:cNvPr id="84" name="Pentagon 9">
            <a:extLst>
              <a:ext uri="{FF2B5EF4-FFF2-40B4-BE49-F238E27FC236}">
                <a16:creationId xmlns:a16="http://schemas.microsoft.com/office/drawing/2014/main" id="{76A30BE0-212C-C670-C091-B662219F4015}"/>
              </a:ext>
            </a:extLst>
          </p:cNvPr>
          <p:cNvSpPr/>
          <p:nvPr/>
        </p:nvSpPr>
        <p:spPr>
          <a:xfrm>
            <a:off x="3933717" y="4238061"/>
            <a:ext cx="424522" cy="413615"/>
          </a:xfrm>
          <a:prstGeom prst="homePlate">
            <a:avLst/>
          </a:prstGeom>
          <a:solidFill>
            <a:srgbClr val="595959">
              <a:lumMod val="40000"/>
              <a:lumOff val="60000"/>
            </a:srgbClr>
          </a:solidFill>
          <a:ln w="12700" cap="flat" cmpd="sng" algn="ctr">
            <a:noFill/>
            <a:prstDash val="solid"/>
            <a:miter lim="800000"/>
          </a:ln>
          <a:effectLst/>
        </p:spPr>
        <p:txBody>
          <a:bodyPr rtlCol="0" anchor="ctr"/>
          <a:lstStyle/>
          <a:p>
            <a:pPr algn="ctr">
              <a:defRPr/>
            </a:pPr>
            <a:endParaRPr lang="en-US" kern="0">
              <a:solidFill>
                <a:srgbClr val="363636"/>
              </a:solidFill>
              <a:latin typeface="Calibri" panose="020F0502020204030204"/>
              <a:cs typeface="mohammad bold art 1" pitchFamily="2" charset="-78"/>
            </a:endParaRPr>
          </a:p>
        </p:txBody>
      </p:sp>
      <p:sp>
        <p:nvSpPr>
          <p:cNvPr id="85" name="Pentagon 83">
            <a:extLst>
              <a:ext uri="{FF2B5EF4-FFF2-40B4-BE49-F238E27FC236}">
                <a16:creationId xmlns:a16="http://schemas.microsoft.com/office/drawing/2014/main" id="{6321560B-0AD5-EBE0-9C4D-2F8221C54643}"/>
              </a:ext>
            </a:extLst>
          </p:cNvPr>
          <p:cNvSpPr/>
          <p:nvPr/>
        </p:nvSpPr>
        <p:spPr>
          <a:xfrm>
            <a:off x="3939128" y="811035"/>
            <a:ext cx="424522" cy="413615"/>
          </a:xfrm>
          <a:prstGeom prst="homePlat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86" name="Pentagon 84">
            <a:extLst>
              <a:ext uri="{FF2B5EF4-FFF2-40B4-BE49-F238E27FC236}">
                <a16:creationId xmlns:a16="http://schemas.microsoft.com/office/drawing/2014/main" id="{E50D83AE-E4B8-BAA6-12E6-6429F8CB4FA6}"/>
              </a:ext>
            </a:extLst>
          </p:cNvPr>
          <p:cNvSpPr/>
          <p:nvPr/>
        </p:nvSpPr>
        <p:spPr>
          <a:xfrm rot="10800000">
            <a:off x="7913256" y="800836"/>
            <a:ext cx="424522" cy="413615"/>
          </a:xfrm>
          <a:prstGeom prst="homePlate">
            <a:avLst>
              <a:gd name="adj" fmla="val 52781"/>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pic>
        <p:nvPicPr>
          <p:cNvPr id="87" name="Picture 86">
            <a:extLst>
              <a:ext uri="{FF2B5EF4-FFF2-40B4-BE49-F238E27FC236}">
                <a16:creationId xmlns:a16="http://schemas.microsoft.com/office/drawing/2014/main" id="{D5D3B901-3FF3-DCE7-3C76-860F9ED6CBEC}"/>
              </a:ext>
            </a:extLst>
          </p:cNvPr>
          <p:cNvPicPr>
            <a:picLocks noChangeAspect="1"/>
          </p:cNvPicPr>
          <p:nvPr/>
        </p:nvPicPr>
        <p:blipFill>
          <a:blip r:embed="rId14"/>
          <a:stretch>
            <a:fillRect/>
          </a:stretch>
        </p:blipFill>
        <p:spPr>
          <a:xfrm>
            <a:off x="5593217" y="2243624"/>
            <a:ext cx="998525" cy="624693"/>
          </a:xfrm>
          <a:prstGeom prst="rect">
            <a:avLst/>
          </a:prstGeom>
        </p:spPr>
      </p:pic>
      <p:pic>
        <p:nvPicPr>
          <p:cNvPr id="88" name="Picture 87">
            <a:extLst>
              <a:ext uri="{FF2B5EF4-FFF2-40B4-BE49-F238E27FC236}">
                <a16:creationId xmlns:a16="http://schemas.microsoft.com/office/drawing/2014/main" id="{04E8C83C-791C-0B4D-6A28-41072B3B91FF}"/>
              </a:ext>
            </a:extLst>
          </p:cNvPr>
          <p:cNvPicPr>
            <a:picLocks noChangeAspect="1"/>
          </p:cNvPicPr>
          <p:nvPr/>
        </p:nvPicPr>
        <p:blipFill>
          <a:blip r:embed="rId15"/>
          <a:stretch>
            <a:fillRect/>
          </a:stretch>
        </p:blipFill>
        <p:spPr>
          <a:xfrm>
            <a:off x="4898898" y="2078730"/>
            <a:ext cx="272876" cy="204657"/>
          </a:xfrm>
          <a:prstGeom prst="rect">
            <a:avLst/>
          </a:prstGeom>
        </p:spPr>
      </p:pic>
      <p:sp>
        <p:nvSpPr>
          <p:cNvPr id="89" name="Rectangle 88">
            <a:extLst>
              <a:ext uri="{FF2B5EF4-FFF2-40B4-BE49-F238E27FC236}">
                <a16:creationId xmlns:a16="http://schemas.microsoft.com/office/drawing/2014/main" id="{CEA22550-05C7-8253-4A6F-625E4BF8A6BE}"/>
              </a:ext>
            </a:extLst>
          </p:cNvPr>
          <p:cNvSpPr/>
          <p:nvPr/>
        </p:nvSpPr>
        <p:spPr>
          <a:xfrm>
            <a:off x="7081010" y="2040399"/>
            <a:ext cx="553331" cy="270197"/>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algn="ctr">
              <a:defRPr/>
            </a:pPr>
            <a:r>
              <a:rPr lang="en-US" sz="1400" b="1" i="1" kern="0" dirty="0">
                <a:solidFill>
                  <a:prstClr val="white"/>
                </a:solidFill>
                <a:latin typeface="Calibri Light" panose="020F0302020204030204"/>
                <a:cs typeface="mohammad bold art 1" pitchFamily="2" charset="-78"/>
              </a:rPr>
              <a:t>Live</a:t>
            </a:r>
          </a:p>
        </p:txBody>
      </p:sp>
      <p:sp>
        <p:nvSpPr>
          <p:cNvPr id="90" name="Rectangle 89">
            <a:extLst>
              <a:ext uri="{FF2B5EF4-FFF2-40B4-BE49-F238E27FC236}">
                <a16:creationId xmlns:a16="http://schemas.microsoft.com/office/drawing/2014/main" id="{05E926CD-8727-62AC-BEB1-928D1019CAC0}"/>
              </a:ext>
            </a:extLst>
          </p:cNvPr>
          <p:cNvSpPr/>
          <p:nvPr/>
        </p:nvSpPr>
        <p:spPr>
          <a:xfrm>
            <a:off x="7076873" y="2737033"/>
            <a:ext cx="495872" cy="270197"/>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algn="ctr">
              <a:defRPr/>
            </a:pPr>
            <a:r>
              <a:rPr lang="en-US" sz="1400" b="1" i="1" kern="0" dirty="0">
                <a:solidFill>
                  <a:srgbClr val="FFFFFF"/>
                </a:solidFill>
                <a:latin typeface="Calibri Light" panose="020F0302020204030204"/>
                <a:cs typeface="mohammad bold art 1" pitchFamily="2" charset="-78"/>
              </a:rPr>
              <a:t>Live</a:t>
            </a:r>
          </a:p>
        </p:txBody>
      </p:sp>
      <p:pic>
        <p:nvPicPr>
          <p:cNvPr id="91" name="Picture 90">
            <a:extLst>
              <a:ext uri="{FF2B5EF4-FFF2-40B4-BE49-F238E27FC236}">
                <a16:creationId xmlns:a16="http://schemas.microsoft.com/office/drawing/2014/main" id="{9FAEACC1-3A5F-8399-6AB2-90B5CEC533CB}"/>
              </a:ext>
            </a:extLst>
          </p:cNvPr>
          <p:cNvPicPr>
            <a:picLocks noChangeAspect="1"/>
          </p:cNvPicPr>
          <p:nvPr/>
        </p:nvPicPr>
        <p:blipFill>
          <a:blip r:embed="rId15"/>
          <a:stretch>
            <a:fillRect/>
          </a:stretch>
        </p:blipFill>
        <p:spPr>
          <a:xfrm>
            <a:off x="7534318" y="2095251"/>
            <a:ext cx="272876" cy="204657"/>
          </a:xfrm>
          <a:prstGeom prst="rect">
            <a:avLst/>
          </a:prstGeom>
        </p:spPr>
      </p:pic>
      <p:pic>
        <p:nvPicPr>
          <p:cNvPr id="92" name="Picture 91">
            <a:extLst>
              <a:ext uri="{FF2B5EF4-FFF2-40B4-BE49-F238E27FC236}">
                <a16:creationId xmlns:a16="http://schemas.microsoft.com/office/drawing/2014/main" id="{4D17A999-7534-BE7A-58E9-A92135782BC4}"/>
              </a:ext>
            </a:extLst>
          </p:cNvPr>
          <p:cNvPicPr>
            <a:picLocks noChangeAspect="1"/>
          </p:cNvPicPr>
          <p:nvPr/>
        </p:nvPicPr>
        <p:blipFill>
          <a:blip r:embed="rId15"/>
          <a:stretch>
            <a:fillRect/>
          </a:stretch>
        </p:blipFill>
        <p:spPr>
          <a:xfrm>
            <a:off x="7535472" y="2790615"/>
            <a:ext cx="272876" cy="204657"/>
          </a:xfrm>
          <a:prstGeom prst="rect">
            <a:avLst/>
          </a:prstGeom>
        </p:spPr>
      </p:pic>
      <p:sp>
        <p:nvSpPr>
          <p:cNvPr id="93" name="TextBox 92">
            <a:extLst>
              <a:ext uri="{FF2B5EF4-FFF2-40B4-BE49-F238E27FC236}">
                <a16:creationId xmlns:a16="http://schemas.microsoft.com/office/drawing/2014/main" id="{4032C9F7-7379-EDF8-4960-616A59129889}"/>
              </a:ext>
            </a:extLst>
          </p:cNvPr>
          <p:cNvSpPr txBox="1"/>
          <p:nvPr/>
        </p:nvSpPr>
        <p:spPr>
          <a:xfrm>
            <a:off x="4394814" y="4211872"/>
            <a:ext cx="3497063" cy="215444"/>
          </a:xfrm>
          <a:prstGeom prst="rect">
            <a:avLst/>
          </a:prstGeom>
          <a:noFill/>
        </p:spPr>
        <p:txBody>
          <a:bodyPr wrap="square" rtlCol="0">
            <a:spAutoFit/>
          </a:bodyPr>
          <a:lstStyle/>
          <a:p>
            <a:pPr marL="171450" indent="-171450" algn="just" rtl="1">
              <a:buFont typeface="Arial" panose="020B0604020202020204" pitchFamily="34" charset="0"/>
              <a:buChar char="•"/>
              <a:defRPr/>
            </a:pPr>
            <a:r>
              <a:rPr lang="ar-KW" sz="800" dirty="0">
                <a:solidFill>
                  <a:srgbClr val="363636"/>
                </a:solidFill>
                <a:latin typeface="Calibri" panose="020F0502020204030204"/>
                <a:cs typeface="mohammad bold art 1" pitchFamily="2" charset="-78"/>
              </a:rPr>
              <a:t>بسبب جائحة كرونا التي مرت بها البلاد تأخر تطبيق جزء من المرحلة الثالثة</a:t>
            </a:r>
            <a:endParaRPr lang="en-001" sz="800" dirty="0">
              <a:solidFill>
                <a:srgbClr val="FF0000"/>
              </a:solidFill>
              <a:latin typeface="Calibri" panose="020F0502020204030204"/>
              <a:cs typeface="mohammad bold art 1" pitchFamily="2" charset="-78"/>
            </a:endParaRPr>
          </a:p>
        </p:txBody>
      </p:sp>
      <p:sp>
        <p:nvSpPr>
          <p:cNvPr id="94" name="TextBox 125">
            <a:extLst>
              <a:ext uri="{FF2B5EF4-FFF2-40B4-BE49-F238E27FC236}">
                <a16:creationId xmlns:a16="http://schemas.microsoft.com/office/drawing/2014/main" id="{DBC90B39-48C9-8B7D-93CC-A5A532417300}"/>
              </a:ext>
            </a:extLst>
          </p:cNvPr>
          <p:cNvSpPr txBox="1"/>
          <p:nvPr/>
        </p:nvSpPr>
        <p:spPr>
          <a:xfrm>
            <a:off x="4719615" y="4514947"/>
            <a:ext cx="2927241" cy="415498"/>
          </a:xfrm>
          <a:prstGeom prst="rect">
            <a:avLst/>
          </a:prstGeom>
          <a:solidFill>
            <a:srgbClr val="1367A2"/>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KW" sz="2100" b="1" cap="all" dirty="0">
                <a:solidFill>
                  <a:srgbClr val="E7E6E6"/>
                </a:solidFill>
                <a:latin typeface="Calibri" panose="020F0502020204030204"/>
                <a:cs typeface="mohammad bold art 1" pitchFamily="2" charset="-78"/>
              </a:rPr>
              <a:t>مبادرات 2021</a:t>
            </a:r>
            <a:endParaRPr lang="en-US" sz="2100" b="1" cap="all" dirty="0">
              <a:solidFill>
                <a:srgbClr val="E7E6E6"/>
              </a:solidFill>
              <a:latin typeface="Calibri" panose="020F0502020204030204"/>
              <a:cs typeface="mohammad bold art 1" pitchFamily="2" charset="-78"/>
            </a:endParaRPr>
          </a:p>
        </p:txBody>
      </p:sp>
      <p:sp>
        <p:nvSpPr>
          <p:cNvPr id="95" name="TextBox 126">
            <a:extLst>
              <a:ext uri="{FF2B5EF4-FFF2-40B4-BE49-F238E27FC236}">
                <a16:creationId xmlns:a16="http://schemas.microsoft.com/office/drawing/2014/main" id="{4971F39C-FF10-5AC3-84BE-6C9D4603B917}"/>
              </a:ext>
            </a:extLst>
          </p:cNvPr>
          <p:cNvSpPr txBox="1"/>
          <p:nvPr/>
        </p:nvSpPr>
        <p:spPr>
          <a:xfrm>
            <a:off x="4727384" y="4928718"/>
            <a:ext cx="2919472" cy="9002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التداول بالهامش</a:t>
            </a:r>
          </a:p>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تداول حقوق الأولوية </a:t>
            </a:r>
            <a:endParaRPr lang="en-US" sz="1050" dirty="0">
              <a:solidFill>
                <a:prstClr val="black"/>
              </a:solidFill>
              <a:latin typeface="Calibri Light" panose="020F0302020204030204"/>
              <a:cs typeface="mohammad bold art 1" pitchFamily="2" charset="-78"/>
            </a:endParaRPr>
          </a:p>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تحسين شروط الاكتتاب والادراج</a:t>
            </a:r>
            <a:endParaRPr lang="en-US" sz="1050" dirty="0">
              <a:solidFill>
                <a:prstClr val="black"/>
              </a:solidFill>
              <a:latin typeface="Calibri Light" panose="020F0302020204030204"/>
              <a:cs typeface="mohammad bold art 1" pitchFamily="2" charset="-78"/>
            </a:endParaRPr>
          </a:p>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إضافة وسيط الاقراض</a:t>
            </a:r>
            <a:endParaRPr lang="en-US" sz="1050" dirty="0">
              <a:solidFill>
                <a:prstClr val="black"/>
              </a:solidFill>
              <a:latin typeface="Calibri Light" panose="020F0302020204030204"/>
              <a:cs typeface="mohammad bold art 1" pitchFamily="2" charset="-78"/>
            </a:endParaRPr>
          </a:p>
          <a:p>
            <a:pPr marL="171450" indent="-171450">
              <a:buFont typeface="Arial" panose="020B0604020202020204" pitchFamily="34" charset="0"/>
              <a:buChar char="•"/>
            </a:pPr>
            <a:endParaRPr lang="en-US" sz="1050" b="1" dirty="0">
              <a:solidFill>
                <a:srgbClr val="4472C4"/>
              </a:solidFill>
              <a:latin typeface="Calibri Light" panose="020F0302020204030204"/>
            </a:endParaRPr>
          </a:p>
        </p:txBody>
      </p:sp>
      <p:sp>
        <p:nvSpPr>
          <p:cNvPr id="96" name="TextBox 95">
            <a:extLst>
              <a:ext uri="{FF2B5EF4-FFF2-40B4-BE49-F238E27FC236}">
                <a16:creationId xmlns:a16="http://schemas.microsoft.com/office/drawing/2014/main" id="{D7D9665C-B12C-2CC0-3EFF-AAC959A99E78}"/>
              </a:ext>
            </a:extLst>
          </p:cNvPr>
          <p:cNvSpPr txBox="1"/>
          <p:nvPr/>
        </p:nvSpPr>
        <p:spPr>
          <a:xfrm>
            <a:off x="7328621" y="818324"/>
            <a:ext cx="418704" cy="646331"/>
          </a:xfrm>
          <a:prstGeom prst="rect">
            <a:avLst/>
          </a:prstGeom>
          <a:noFill/>
        </p:spPr>
        <p:txBody>
          <a:bodyPr wrap="none" rtlCol="0" anchor="ctr">
            <a:spAutoFit/>
          </a:bodyPr>
          <a:lstStyle/>
          <a:p>
            <a:pPr algn="r">
              <a:defRPr/>
            </a:pPr>
            <a:r>
              <a:rPr lang="en-US" sz="3600" b="1" kern="0" dirty="0">
                <a:solidFill>
                  <a:prstClr val="white"/>
                </a:solidFill>
                <a:latin typeface="Calibri" panose="020F0502020204030204"/>
                <a:cs typeface="mohammad bold art 1" pitchFamily="2" charset="-78"/>
              </a:rPr>
              <a:t>1</a:t>
            </a:r>
          </a:p>
        </p:txBody>
      </p:sp>
      <p:grpSp>
        <p:nvGrpSpPr>
          <p:cNvPr id="4" name="Group 3">
            <a:extLst>
              <a:ext uri="{FF2B5EF4-FFF2-40B4-BE49-F238E27FC236}">
                <a16:creationId xmlns:a16="http://schemas.microsoft.com/office/drawing/2014/main" id="{72CC2635-48DC-0938-660A-64BD623BACC1}"/>
              </a:ext>
            </a:extLst>
          </p:cNvPr>
          <p:cNvGrpSpPr/>
          <p:nvPr/>
        </p:nvGrpSpPr>
        <p:grpSpPr>
          <a:xfrm>
            <a:off x="11658347" y="278732"/>
            <a:ext cx="533653" cy="355508"/>
            <a:chOff x="11182550" y="1223483"/>
            <a:chExt cx="768155" cy="554085"/>
          </a:xfrm>
        </p:grpSpPr>
        <p:sp>
          <p:nvSpPr>
            <p:cNvPr id="5" name="Rectangle 4">
              <a:extLst>
                <a:ext uri="{FF2B5EF4-FFF2-40B4-BE49-F238E27FC236}">
                  <a16:creationId xmlns:a16="http://schemas.microsoft.com/office/drawing/2014/main" id="{342DCAA6-FDA6-FC4E-DB80-14D2B836901A}"/>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6" name="Oval 5">
              <a:extLst>
                <a:ext uri="{FF2B5EF4-FFF2-40B4-BE49-F238E27FC236}">
                  <a16:creationId xmlns:a16="http://schemas.microsoft.com/office/drawing/2014/main" id="{6A164D20-5350-0B92-9031-6EA4ED063FC2}"/>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grpSp>
    </p:spTree>
    <p:extLst>
      <p:ext uri="{BB962C8B-B14F-4D97-AF65-F5344CB8AC3E}">
        <p14:creationId xmlns:p14="http://schemas.microsoft.com/office/powerpoint/2010/main" val="102011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89B86-42E5-20F0-E94E-2B78D15B9AD3}"/>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72B4153-93A2-4849-7C33-9EA08F31EA0E}"/>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CA5D9A7-8EBA-DA76-BC95-E44C925673FA}"/>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C5FBA8C8-CD39-9D44-012E-775B2B663727}"/>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FCED392C-CA99-D2C3-35C1-934C5486DE74}"/>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2196210F-5149-7F5C-FDE7-D3C5CB050055}"/>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478B7955-CC19-7862-3BA2-F5A812358C6B}"/>
              </a:ext>
            </a:extLst>
          </p:cNvPr>
          <p:cNvSpPr txBox="1">
            <a:spLocks/>
          </p:cNvSpPr>
          <p:nvPr/>
        </p:nvSpPr>
        <p:spPr>
          <a:xfrm>
            <a:off x="1042416" y="1009740"/>
            <a:ext cx="10358568" cy="39920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rtl="1" fontAlgn="t">
              <a:lnSpc>
                <a:spcPct val="2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إنشاء "الوسيط المركزي" لسوق الأسهم.</a:t>
            </a:r>
          </a:p>
          <a:p>
            <a:pPr marL="342900" indent="-342900" algn="just" rtl="1" fontAlgn="t">
              <a:lnSpc>
                <a:spcPct val="2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إتمام التسوية النقدية من خلال بنوك التسوية ونظام بنك الكويت المركزي.</a:t>
            </a:r>
          </a:p>
          <a:p>
            <a:pPr marL="342900" indent="-342900" algn="just" rtl="1" fontAlgn="t">
              <a:lnSpc>
                <a:spcPct val="2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ترقية نموذج عمل شركات الوساطة المالية إلى نموذج "الوسيط المؤهل".</a:t>
            </a:r>
          </a:p>
          <a:p>
            <a:pPr marL="342900" indent="-342900" algn="just" rtl="1" fontAlgn="t">
              <a:lnSpc>
                <a:spcPct val="2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تهيئة البيئة التشريعية والتشغيلية لطرح وتداول صناديق المؤشر المتداولة (</a:t>
            </a:r>
            <a:r>
              <a:rPr lang="en-US" sz="1800" b="1" dirty="0">
                <a:latin typeface="+mn-lt"/>
                <a:ea typeface="Calibri" panose="020F0502020204030204" pitchFamily="34" charset="0"/>
                <a:cs typeface="mohammad bold art 1" pitchFamily="2" charset="-78"/>
              </a:rPr>
              <a:t>ETF</a:t>
            </a:r>
            <a:r>
              <a:rPr lang="ar-KW" sz="1800" dirty="0">
                <a:latin typeface="Calibri" panose="020F0502020204030204" pitchFamily="34" charset="0"/>
                <a:ea typeface="Calibri" panose="020F0502020204030204" pitchFamily="34" charset="0"/>
                <a:cs typeface="mohammad bold art 1" pitchFamily="2" charset="-78"/>
              </a:rPr>
              <a:t>) والسندات والصكوك.</a:t>
            </a:r>
          </a:p>
          <a:p>
            <a:pPr marL="342900" indent="-342900" algn="just" rtl="1" fontAlgn="t">
              <a:lnSpc>
                <a:spcPct val="250000"/>
              </a:lnSpc>
              <a:buFont typeface="+mj-lt"/>
              <a:buAutoNum type="arabicPeriod"/>
            </a:pPr>
            <a:r>
              <a:rPr lang="ar-KW" sz="1800" dirty="0">
                <a:latin typeface="Calibri" panose="020F0502020204030204" pitchFamily="34" charset="0"/>
                <a:ea typeface="Calibri" panose="020F0502020204030204" pitchFamily="34" charset="0"/>
                <a:cs typeface="mohammad bold art 1" pitchFamily="2" charset="-78"/>
              </a:rPr>
              <a:t>إنشاء أرقام حسابات فرعية ضمن الحسابات المجمعة. </a:t>
            </a:r>
          </a:p>
        </p:txBody>
      </p:sp>
      <p:sp>
        <p:nvSpPr>
          <p:cNvPr id="11" name="Rectangle 10">
            <a:extLst>
              <a:ext uri="{FF2B5EF4-FFF2-40B4-BE49-F238E27FC236}">
                <a16:creationId xmlns:a16="http://schemas.microsoft.com/office/drawing/2014/main" id="{3210AAAE-E4BF-48CD-5AEF-B392C0D3975C}"/>
              </a:ext>
            </a:extLst>
          </p:cNvPr>
          <p:cNvSpPr/>
          <p:nvPr/>
        </p:nvSpPr>
        <p:spPr>
          <a:xfrm>
            <a:off x="137350" y="228132"/>
            <a:ext cx="11465586" cy="492443"/>
          </a:xfrm>
          <a:prstGeom prst="rect">
            <a:avLst/>
          </a:prstGeom>
        </p:spPr>
        <p:txBody>
          <a:bodyPr wrap="square">
            <a:spAutoFit/>
          </a:bodyPr>
          <a:lstStyle/>
          <a:p>
            <a:pPr lvl="0" algn="r" rtl="1" fontAlgn="base">
              <a:spcBef>
                <a:spcPct val="0"/>
              </a:spcBef>
              <a:spcAft>
                <a:spcPts val="600"/>
              </a:spcAft>
            </a:pPr>
            <a:r>
              <a:rPr lang="ar-KW" sz="2500" b="1" dirty="0">
                <a:solidFill>
                  <a:schemeClr val="accent1">
                    <a:lumMod val="50000"/>
                  </a:schemeClr>
                </a:solidFill>
                <a:latin typeface="Calibri" pitchFamily="34" charset="0"/>
                <a:cs typeface="mohammad bold art 1" pitchFamily="2" charset="-78"/>
              </a:rPr>
              <a:t>أبرز المخرجات الجوهرية للجزء الثاني من المرحلة الثالثة من برنامج تطوير منظومة سوق المال</a:t>
            </a:r>
          </a:p>
        </p:txBody>
      </p:sp>
      <p:sp>
        <p:nvSpPr>
          <p:cNvPr id="13" name="Slide Number Placeholder 12">
            <a:extLst>
              <a:ext uri="{FF2B5EF4-FFF2-40B4-BE49-F238E27FC236}">
                <a16:creationId xmlns:a16="http://schemas.microsoft.com/office/drawing/2014/main" id="{83E54B7E-1A83-1E86-BE87-935AD061783D}"/>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2</a:t>
            </a:r>
          </a:p>
        </p:txBody>
      </p:sp>
      <p:grpSp>
        <p:nvGrpSpPr>
          <p:cNvPr id="4" name="Group 3">
            <a:extLst>
              <a:ext uri="{FF2B5EF4-FFF2-40B4-BE49-F238E27FC236}">
                <a16:creationId xmlns:a16="http://schemas.microsoft.com/office/drawing/2014/main" id="{1E1B1D17-B611-35F2-06C5-7246BDCA3321}"/>
              </a:ext>
            </a:extLst>
          </p:cNvPr>
          <p:cNvGrpSpPr/>
          <p:nvPr/>
        </p:nvGrpSpPr>
        <p:grpSpPr>
          <a:xfrm>
            <a:off x="11658347" y="278732"/>
            <a:ext cx="533653" cy="355508"/>
            <a:chOff x="11182550" y="1223483"/>
            <a:chExt cx="768155" cy="554085"/>
          </a:xfrm>
        </p:grpSpPr>
        <p:sp>
          <p:nvSpPr>
            <p:cNvPr id="6" name="Rectangle 5">
              <a:extLst>
                <a:ext uri="{FF2B5EF4-FFF2-40B4-BE49-F238E27FC236}">
                  <a16:creationId xmlns:a16="http://schemas.microsoft.com/office/drawing/2014/main" id="{F0F06B9C-586D-BA0B-2774-ED94050CB111}"/>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7" name="Oval 6">
              <a:extLst>
                <a:ext uri="{FF2B5EF4-FFF2-40B4-BE49-F238E27FC236}">
                  <a16:creationId xmlns:a16="http://schemas.microsoft.com/office/drawing/2014/main" id="{C4D4D477-1AA6-A952-80E5-5D18351527C5}"/>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grpSp>
    </p:spTree>
    <p:extLst>
      <p:ext uri="{BB962C8B-B14F-4D97-AF65-F5344CB8AC3E}">
        <p14:creationId xmlns:p14="http://schemas.microsoft.com/office/powerpoint/2010/main" val="281949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89B86-42E5-20F0-E94E-2B78D15B9AD3}"/>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72B4153-93A2-4849-7C33-9EA08F31EA0E}"/>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CA5D9A7-8EBA-DA76-BC95-E44C925673FA}"/>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C5FBA8C8-CD39-9D44-012E-775B2B663727}"/>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FCED392C-CA99-D2C3-35C1-934C5486DE74}"/>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2196210F-5149-7F5C-FDE7-D3C5CB050055}"/>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478B7955-CC19-7862-3BA2-F5A812358C6B}"/>
              </a:ext>
            </a:extLst>
          </p:cNvPr>
          <p:cNvSpPr txBox="1">
            <a:spLocks/>
          </p:cNvSpPr>
          <p:nvPr/>
        </p:nvSpPr>
        <p:spPr>
          <a:xfrm>
            <a:off x="934982" y="723814"/>
            <a:ext cx="10358568" cy="39920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rtl="1" fontAlgn="t">
              <a:lnSpc>
                <a:spcPct val="250000"/>
              </a:lnSpc>
              <a:buFont typeface="+mj-lt"/>
              <a:buAutoNum type="arabicPeriod"/>
            </a:pPr>
            <a:endParaRPr lang="ar-KW" sz="1800" dirty="0">
              <a:latin typeface="Calibri" panose="020F0502020204030204" pitchFamily="34" charset="0"/>
              <a:ea typeface="Calibri" panose="020F0502020204030204" pitchFamily="34" charset="0"/>
              <a:cs typeface="mohammad bold art 1" pitchFamily="2" charset="-78"/>
            </a:endParaRPr>
          </a:p>
          <a:p>
            <a:pPr marL="342900" indent="-342900" algn="just" rtl="1" fontAlgn="t">
              <a:lnSpc>
                <a:spcPct val="250000"/>
              </a:lnSpc>
              <a:buFont typeface="+mj-lt"/>
              <a:buAutoNum type="arabicPeriod"/>
            </a:pPr>
            <a:endParaRPr lang="ar-KW" sz="1800" dirty="0">
              <a:latin typeface="Calibri" panose="020F0502020204030204" pitchFamily="34" charset="0"/>
              <a:ea typeface="Calibri" panose="020F0502020204030204" pitchFamily="34" charset="0"/>
              <a:cs typeface="mohammad bold art 1" pitchFamily="2" charset="-78"/>
            </a:endParaRPr>
          </a:p>
          <a:p>
            <a:pPr marL="342900" indent="-342900" algn="just" rtl="1" fontAlgn="t">
              <a:lnSpc>
                <a:spcPct val="250000"/>
              </a:lnSpc>
              <a:buFont typeface="+mj-lt"/>
              <a:buAutoNum type="arabicPeriod"/>
            </a:pPr>
            <a:r>
              <a:rPr lang="ar-KW" sz="2000" dirty="0">
                <a:latin typeface="Calibri" panose="020F0502020204030204" pitchFamily="34" charset="0"/>
                <a:ea typeface="Calibri" panose="020F0502020204030204" pitchFamily="34" charset="0"/>
                <a:cs typeface="mohammad bold art 1" pitchFamily="2" charset="-78"/>
              </a:rPr>
              <a:t>رقم (92) لسنة 2025 بشأن تطوير البنى التحتية لنظام ما بعد التداول الصادر بتاريخ 12/05/2025.</a:t>
            </a:r>
          </a:p>
          <a:p>
            <a:pPr marL="342900" indent="-342900" algn="just" rtl="1" fontAlgn="t">
              <a:lnSpc>
                <a:spcPct val="250000"/>
              </a:lnSpc>
              <a:buFont typeface="+mj-lt"/>
              <a:buAutoNum type="arabicPeriod"/>
            </a:pPr>
            <a:r>
              <a:rPr lang="ar-KW" sz="2000" dirty="0">
                <a:latin typeface="Calibri" panose="020F0502020204030204" pitchFamily="34" charset="0"/>
                <a:ea typeface="Calibri" panose="020F0502020204030204" pitchFamily="34" charset="0"/>
                <a:cs typeface="mohammad bold art 1" pitchFamily="2" charset="-78"/>
              </a:rPr>
              <a:t>قرار رقم (101) لسنة 2025 بشأن دخول الجزء الثاني من المرحلة الثالثة من برنامج تطوير منظومة سوق المال حيز التنفيذ الصادر بتاريخ 2025/06/04.</a:t>
            </a:r>
          </a:p>
          <a:p>
            <a:pPr marL="342900" indent="-342900" algn="just" rtl="1" fontAlgn="t">
              <a:lnSpc>
                <a:spcPct val="250000"/>
              </a:lnSpc>
              <a:buFont typeface="+mj-lt"/>
              <a:buAutoNum type="arabicPeriod"/>
            </a:pPr>
            <a:endParaRPr lang="ar-KW" sz="1800" dirty="0">
              <a:latin typeface="Calibri" panose="020F0502020204030204" pitchFamily="34" charset="0"/>
              <a:ea typeface="Calibri" panose="020F0502020204030204" pitchFamily="34" charset="0"/>
              <a:cs typeface="mohammad bold art 1" pitchFamily="2" charset="-78"/>
            </a:endParaRPr>
          </a:p>
          <a:p>
            <a:pPr marL="342900" indent="-342900" algn="just" rtl="1" fontAlgn="t">
              <a:lnSpc>
                <a:spcPct val="250000"/>
              </a:lnSpc>
              <a:buFont typeface="+mj-lt"/>
              <a:buAutoNum type="arabicPeriod"/>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3210AAAE-E4BF-48CD-5AEF-B392C0D3975C}"/>
              </a:ext>
            </a:extLst>
          </p:cNvPr>
          <p:cNvSpPr/>
          <p:nvPr/>
        </p:nvSpPr>
        <p:spPr>
          <a:xfrm>
            <a:off x="4892845" y="212090"/>
            <a:ext cx="6661965" cy="492443"/>
          </a:xfrm>
          <a:prstGeom prst="rect">
            <a:avLst/>
          </a:prstGeom>
        </p:spPr>
        <p:txBody>
          <a:bodyPr wrap="square">
            <a:spAutoFit/>
          </a:bodyPr>
          <a:lstStyle/>
          <a:p>
            <a:pPr lvl="0" algn="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أبرز القرارات ذات الصلة</a:t>
            </a:r>
          </a:p>
        </p:txBody>
      </p:sp>
      <p:sp>
        <p:nvSpPr>
          <p:cNvPr id="13" name="Slide Number Placeholder 12">
            <a:extLst>
              <a:ext uri="{FF2B5EF4-FFF2-40B4-BE49-F238E27FC236}">
                <a16:creationId xmlns:a16="http://schemas.microsoft.com/office/drawing/2014/main" id="{83E54B7E-1A83-1E86-BE87-935AD061783D}"/>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3</a:t>
            </a:r>
          </a:p>
        </p:txBody>
      </p:sp>
      <p:grpSp>
        <p:nvGrpSpPr>
          <p:cNvPr id="4" name="Group 3">
            <a:extLst>
              <a:ext uri="{FF2B5EF4-FFF2-40B4-BE49-F238E27FC236}">
                <a16:creationId xmlns:a16="http://schemas.microsoft.com/office/drawing/2014/main" id="{1C86402E-C107-BC9E-A516-4B7C585A0F81}"/>
              </a:ext>
            </a:extLst>
          </p:cNvPr>
          <p:cNvGrpSpPr/>
          <p:nvPr/>
        </p:nvGrpSpPr>
        <p:grpSpPr>
          <a:xfrm>
            <a:off x="11658347" y="278732"/>
            <a:ext cx="533653" cy="355508"/>
            <a:chOff x="11182550" y="1223483"/>
            <a:chExt cx="768155" cy="554085"/>
          </a:xfrm>
        </p:grpSpPr>
        <p:sp>
          <p:nvSpPr>
            <p:cNvPr id="6" name="Rectangle 5">
              <a:extLst>
                <a:ext uri="{FF2B5EF4-FFF2-40B4-BE49-F238E27FC236}">
                  <a16:creationId xmlns:a16="http://schemas.microsoft.com/office/drawing/2014/main" id="{8737429B-C506-595B-D97F-D038D8A436A7}"/>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7" name="Oval 6">
              <a:extLst>
                <a:ext uri="{FF2B5EF4-FFF2-40B4-BE49-F238E27FC236}">
                  <a16:creationId xmlns:a16="http://schemas.microsoft.com/office/drawing/2014/main" id="{28D75BC7-F096-DF7F-10EF-3DC9F4357E67}"/>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grpSp>
    </p:spTree>
    <p:extLst>
      <p:ext uri="{BB962C8B-B14F-4D97-AF65-F5344CB8AC3E}">
        <p14:creationId xmlns:p14="http://schemas.microsoft.com/office/powerpoint/2010/main" val="57098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567A-DCAE-DE95-9B31-5F6DA60CBC3C}"/>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BACA39C-6E1B-BF82-8161-D9E763D977DB}"/>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4F23CD33-46E5-F1EB-73C1-B8088E342C9B}"/>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EC16F9EA-C34A-69EB-12B2-CA68C38AAA90}"/>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73B07EDC-8F57-3F58-3A85-FCF71BA8E843}"/>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E63336E7-D889-6A43-E6D1-C8DAD66FCB4D}"/>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BE3D9518-F5BA-4B54-244E-6985DD040589}"/>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r>
              <a:rPr lang="ar-KW" sz="1800" dirty="0">
                <a:latin typeface="Calibri" panose="020F0502020204030204" pitchFamily="34" charset="0"/>
                <a:ea typeface="Calibri" panose="020F0502020204030204" pitchFamily="34" charset="0"/>
                <a:cs typeface="mohammad bold art 1" pitchFamily="2" charset="-78"/>
              </a:rPr>
              <a:t>ويقصد به شخص اعتباري مرخص له بمزاولة نشاط وكالة مقاصة لتقديم خدمات وسيط مركزي للأوراق المالية للقيام بدور وسيط للتعامل بين الأطراف المتعاقدة، بحيث يصبح </a:t>
            </a:r>
            <a:r>
              <a:rPr lang="ar-KW" sz="1800" b="1" dirty="0">
                <a:solidFill>
                  <a:srgbClr val="CC9900"/>
                </a:solidFill>
                <a:latin typeface="Calibri" panose="020F0502020204030204" pitchFamily="34" charset="0"/>
                <a:ea typeface="Calibri" panose="020F0502020204030204" pitchFamily="34" charset="0"/>
                <a:cs typeface="mohammad bold art 1" pitchFamily="2" charset="-78"/>
              </a:rPr>
              <a:t>الوسيط المركزي هو المشتري لكل بائع والبائع لكل مشتري</a:t>
            </a:r>
            <a:r>
              <a:rPr lang="ar-KW" sz="1800" dirty="0">
                <a:latin typeface="Calibri" panose="020F0502020204030204" pitchFamily="34" charset="0"/>
                <a:ea typeface="Calibri" panose="020F0502020204030204" pitchFamily="34" charset="0"/>
                <a:cs typeface="mohammad bold art 1" pitchFamily="2" charset="-78"/>
              </a:rPr>
              <a:t>، كما يصبح الوسيط المركزي الطرف المقابل للتداول مع أعضائه من خلال استبدال العقد ما بين البائع والمشتري بعقدين (عقد بين البائع والوسيط المركزي وعقد بين الوسيط المركزي والمشتري) او العروض المفتوحة ولا يشمل المشتقات المالية.</a:t>
            </a:r>
          </a:p>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a:p>
            <a:pPr marL="285750" indent="-285750" algn="just" rtl="1" fontAlgn="t">
              <a:lnSpc>
                <a:spcPct val="150000"/>
              </a:lnSpc>
              <a:buFont typeface="Arial" panose="020B0604020202020204" pitchFamily="34" charset="0"/>
              <a:buChar char="•"/>
            </a:pPr>
            <a:r>
              <a:rPr lang="ar-KW" sz="1800" dirty="0">
                <a:latin typeface="Calibri" panose="020F0502020204030204" pitchFamily="34" charset="0"/>
                <a:ea typeface="Calibri" panose="020F0502020204030204" pitchFamily="34" charset="0"/>
                <a:cs typeface="mohammad bold art 1" pitchFamily="2" charset="-78"/>
              </a:rPr>
              <a:t>يقتصر قيام الشركة الكويتية </a:t>
            </a:r>
            <a:r>
              <a:rPr lang="ar-KW" sz="1800" dirty="0" err="1">
                <a:latin typeface="Calibri" panose="020F0502020204030204" pitchFamily="34" charset="0"/>
                <a:ea typeface="Calibri" panose="020F0502020204030204" pitchFamily="34" charset="0"/>
                <a:cs typeface="mohammad bold art 1" pitchFamily="2" charset="-78"/>
              </a:rPr>
              <a:t>للتقاص</a:t>
            </a:r>
            <a:r>
              <a:rPr lang="ar-KW" sz="1800" dirty="0">
                <a:latin typeface="Calibri" panose="020F0502020204030204" pitchFamily="34" charset="0"/>
                <a:ea typeface="Calibri" panose="020F0502020204030204" pitchFamily="34" charset="0"/>
                <a:cs typeface="mohammad bold art 1" pitchFamily="2" charset="-78"/>
              </a:rPr>
              <a:t> بدور الوسيط المركزي على الصفقات التي تم تسجيلها ضمن نظام المقاصة وتم تحويلها إلى عقود مقاصة. </a:t>
            </a:r>
          </a:p>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a:p>
            <a:pPr marL="285750" indent="-285750" algn="just" rtl="1" fontAlgn="t">
              <a:lnSpc>
                <a:spcPct val="150000"/>
              </a:lnSpc>
              <a:buFont typeface="Arial" panose="020B0604020202020204" pitchFamily="34" charset="0"/>
              <a:buChar char="•"/>
            </a:pPr>
            <a:r>
              <a:rPr lang="ar-KW" sz="1800" dirty="0">
                <a:latin typeface="Calibri" panose="020F0502020204030204" pitchFamily="34" charset="0"/>
                <a:ea typeface="Calibri" panose="020F0502020204030204" pitchFamily="34" charset="0"/>
                <a:cs typeface="mohammad bold art 1" pitchFamily="2" charset="-78"/>
              </a:rPr>
              <a:t>على أن يبدأ دور الشركة الكويتية </a:t>
            </a:r>
            <a:r>
              <a:rPr lang="ar-KW" sz="1800" dirty="0" err="1">
                <a:latin typeface="Calibri" panose="020F0502020204030204" pitchFamily="34" charset="0"/>
                <a:ea typeface="Calibri" panose="020F0502020204030204" pitchFamily="34" charset="0"/>
                <a:cs typeface="mohammad bold art 1" pitchFamily="2" charset="-78"/>
              </a:rPr>
              <a:t>للتقاص</a:t>
            </a:r>
            <a:r>
              <a:rPr lang="ar-KW" sz="1800" dirty="0">
                <a:latin typeface="Calibri" panose="020F0502020204030204" pitchFamily="34" charset="0"/>
                <a:ea typeface="Calibri" panose="020F0502020204030204" pitchFamily="34" charset="0"/>
                <a:cs typeface="mohammad bold art 1" pitchFamily="2" charset="-78"/>
              </a:rPr>
              <a:t> كوسيط مركزي بعد استلام الصفقات، وفي الوقت الذي تتحقق الشركة الكويتية </a:t>
            </a:r>
            <a:r>
              <a:rPr lang="ar-KW" sz="1800" dirty="0" err="1">
                <a:latin typeface="Calibri" panose="020F0502020204030204" pitchFamily="34" charset="0"/>
                <a:ea typeface="Calibri" panose="020F0502020204030204" pitchFamily="34" charset="0"/>
                <a:cs typeface="mohammad bold art 1" pitchFamily="2" charset="-78"/>
              </a:rPr>
              <a:t>للتقاص</a:t>
            </a:r>
            <a:r>
              <a:rPr lang="ar-KW" sz="1800" dirty="0">
                <a:latin typeface="Calibri" panose="020F0502020204030204" pitchFamily="34" charset="0"/>
                <a:ea typeface="Calibri" panose="020F0502020204030204" pitchFamily="34" charset="0"/>
                <a:cs typeface="mohammad bold art 1" pitchFamily="2" charset="-78"/>
              </a:rPr>
              <a:t> فيه من هذه الصفقات وتسجلها، ويكون ذلك الوقت الذي يتم فيه إنشاء عقود المقاصة وإدخالها على نظام المقاصة.</a:t>
            </a:r>
          </a:p>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1CC4AB5A-D2AD-DF57-9A6C-66723847F80E}"/>
              </a:ext>
            </a:extLst>
          </p:cNvPr>
          <p:cNvSpPr/>
          <p:nvPr/>
        </p:nvSpPr>
        <p:spPr>
          <a:xfrm>
            <a:off x="8376295" y="215329"/>
            <a:ext cx="3191899"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الوســــــيط المــــركــــزي</a:t>
            </a:r>
          </a:p>
        </p:txBody>
      </p:sp>
      <p:sp>
        <p:nvSpPr>
          <p:cNvPr id="13" name="Slide Number Placeholder 12">
            <a:extLst>
              <a:ext uri="{FF2B5EF4-FFF2-40B4-BE49-F238E27FC236}">
                <a16:creationId xmlns:a16="http://schemas.microsoft.com/office/drawing/2014/main" id="{1279A4E9-F6FC-9F39-4158-E2A2A16DDD0C}"/>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4</a:t>
            </a:r>
          </a:p>
        </p:txBody>
      </p:sp>
      <p:sp>
        <p:nvSpPr>
          <p:cNvPr id="6" name="Rectangle: Rounded Corners 5">
            <a:extLst>
              <a:ext uri="{FF2B5EF4-FFF2-40B4-BE49-F238E27FC236}">
                <a16:creationId xmlns:a16="http://schemas.microsoft.com/office/drawing/2014/main" id="{85D348F2-E7E3-811C-A446-BA5A4139DD38}"/>
              </a:ext>
            </a:extLst>
          </p:cNvPr>
          <p:cNvSpPr/>
          <p:nvPr/>
        </p:nvSpPr>
        <p:spPr>
          <a:xfrm>
            <a:off x="292608" y="3023240"/>
            <a:ext cx="11529000" cy="805701"/>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9100189-23BD-A293-EBB5-18B521536FC7}"/>
              </a:ext>
            </a:extLst>
          </p:cNvPr>
          <p:cNvSpPr/>
          <p:nvPr/>
        </p:nvSpPr>
        <p:spPr>
          <a:xfrm>
            <a:off x="302443" y="4246161"/>
            <a:ext cx="11529000" cy="805701"/>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2" name="Picture 11" descr="A close up of a sign&#10;&#10;AI-generated content may be incorrect.">
            <a:extLst>
              <a:ext uri="{FF2B5EF4-FFF2-40B4-BE49-F238E27FC236}">
                <a16:creationId xmlns:a16="http://schemas.microsoft.com/office/drawing/2014/main" id="{4D689F2F-4E79-3FD7-5066-AA1D4A19BA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62258"/>
            <a:ext cx="2846691" cy="528026"/>
          </a:xfrm>
          <a:prstGeom prst="rect">
            <a:avLst/>
          </a:prstGeom>
        </p:spPr>
      </p:pic>
      <p:grpSp>
        <p:nvGrpSpPr>
          <p:cNvPr id="4" name="Group 3">
            <a:extLst>
              <a:ext uri="{FF2B5EF4-FFF2-40B4-BE49-F238E27FC236}">
                <a16:creationId xmlns:a16="http://schemas.microsoft.com/office/drawing/2014/main" id="{01EC309F-7D77-8242-0CD2-D5561EC5F017}"/>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D99F2E31-0B71-1D30-2652-98AF98BBD1F4}"/>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14" name="Oval 13">
              <a:extLst>
                <a:ext uri="{FF2B5EF4-FFF2-40B4-BE49-F238E27FC236}">
                  <a16:creationId xmlns:a16="http://schemas.microsoft.com/office/drawing/2014/main" id="{840053D3-6878-AC7B-8063-AA37E125C8B0}"/>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grpSp>
    </p:spTree>
    <p:extLst>
      <p:ext uri="{BB962C8B-B14F-4D97-AF65-F5344CB8AC3E}">
        <p14:creationId xmlns:p14="http://schemas.microsoft.com/office/powerpoint/2010/main" val="132911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F961B-BE96-C45F-8939-969C09F017FE}"/>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53265944-6DDC-33A8-2A9F-5A916759391F}"/>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96D3B101-1C31-975D-F5C6-83560F1E2657}"/>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046DB430-1DB8-4994-69E2-791D057BF303}"/>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D0CCCB1F-93FA-23E3-DEB2-B746F316A5B5}"/>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6A92A346-4939-A0F9-9C10-F04F27F9E2DF}"/>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78C6F824-F453-EEC6-1AF1-A8718558375B}"/>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r>
              <a:rPr lang="ar-KW" sz="1800" dirty="0">
                <a:latin typeface="Calibri" panose="020F0502020204030204" pitchFamily="34" charset="0"/>
                <a:ea typeface="Calibri" panose="020F0502020204030204" pitchFamily="34" charset="0"/>
                <a:cs typeface="mohammad bold art 1" pitchFamily="2" charset="-78"/>
              </a:rPr>
              <a:t>ويقصد به عملية استبدال صفقة ثنائية الأطراف بين أعضاء </a:t>
            </a:r>
            <a:r>
              <a:rPr lang="ar-KW" sz="1800" dirty="0" err="1">
                <a:latin typeface="Calibri" panose="020F0502020204030204" pitchFamily="34" charset="0"/>
                <a:ea typeface="Calibri" panose="020F0502020204030204" pitchFamily="34" charset="0"/>
                <a:cs typeface="mohammad bold art 1" pitchFamily="2" charset="-78"/>
              </a:rPr>
              <a:t>التقاص</a:t>
            </a:r>
            <a:r>
              <a:rPr lang="ar-KW" sz="1800" dirty="0">
                <a:latin typeface="Calibri" panose="020F0502020204030204" pitchFamily="34" charset="0"/>
                <a:ea typeface="Calibri" panose="020F0502020204030204" pitchFamily="34" charset="0"/>
                <a:cs typeface="mohammad bold art 1" pitchFamily="2" charset="-78"/>
              </a:rPr>
              <a:t> بعقود مقاصة جديدة يكون أطرافها هم أعضاء </a:t>
            </a:r>
            <a:r>
              <a:rPr lang="ar-KW" sz="1800" dirty="0" err="1">
                <a:latin typeface="Calibri" panose="020F0502020204030204" pitchFamily="34" charset="0"/>
                <a:ea typeface="Calibri" panose="020F0502020204030204" pitchFamily="34" charset="0"/>
                <a:cs typeface="mohammad bold art 1" pitchFamily="2" charset="-78"/>
              </a:rPr>
              <a:t>التقاص</a:t>
            </a:r>
            <a:r>
              <a:rPr lang="ar-KW" sz="1800" dirty="0">
                <a:latin typeface="Calibri" panose="020F0502020204030204" pitchFamily="34" charset="0"/>
                <a:ea typeface="Calibri" panose="020F0502020204030204" pitchFamily="34" charset="0"/>
                <a:cs typeface="mohammad bold art 1" pitchFamily="2" charset="-78"/>
              </a:rPr>
              <a:t> والشركة الكويتية </a:t>
            </a:r>
            <a:r>
              <a:rPr lang="ar-KW" sz="1800" dirty="0" err="1">
                <a:latin typeface="Calibri" panose="020F0502020204030204" pitchFamily="34" charset="0"/>
                <a:ea typeface="Calibri" panose="020F0502020204030204" pitchFamily="34" charset="0"/>
                <a:cs typeface="mohammad bold art 1" pitchFamily="2" charset="-78"/>
              </a:rPr>
              <a:t>للتقاص</a:t>
            </a:r>
            <a:r>
              <a:rPr lang="ar-KW" sz="1800" dirty="0">
                <a:latin typeface="Calibri" panose="020F0502020204030204" pitchFamily="34" charset="0"/>
                <a:ea typeface="Calibri" panose="020F0502020204030204" pitchFamily="34" charset="0"/>
                <a:cs typeface="mohammad bold art 1" pitchFamily="2" charset="-78"/>
              </a:rPr>
              <a:t>.</a:t>
            </a:r>
          </a:p>
          <a:p>
            <a:pPr marL="285750" indent="-285750" algn="just" rtl="1" fontAlgn="t">
              <a:lnSpc>
                <a:spcPct val="150000"/>
              </a:lnSpc>
              <a:buFont typeface="Arial" panose="020B0604020202020204" pitchFamily="34" charset="0"/>
              <a:buChar char="•"/>
            </a:pPr>
            <a:r>
              <a:rPr lang="ar-KW" sz="1800" dirty="0">
                <a:latin typeface="Calibri" panose="020F0502020204030204" pitchFamily="34" charset="0"/>
                <a:ea typeface="Calibri" panose="020F0502020204030204" pitchFamily="34" charset="0"/>
                <a:cs typeface="mohammad bold art 1" pitchFamily="2" charset="-78"/>
              </a:rPr>
              <a:t>يتم تجديد </a:t>
            </a:r>
            <a:r>
              <a:rPr lang="ar-KW" sz="1800" dirty="0" err="1">
                <a:latin typeface="Calibri" panose="020F0502020204030204" pitchFamily="34" charset="0"/>
                <a:ea typeface="Calibri" panose="020F0502020204030204" pitchFamily="34" charset="0"/>
                <a:cs typeface="mohammad bold art 1" pitchFamily="2" charset="-78"/>
              </a:rPr>
              <a:t>الإلتزام</a:t>
            </a:r>
            <a:r>
              <a:rPr lang="ar-KW" sz="1800" dirty="0">
                <a:latin typeface="Calibri" panose="020F0502020204030204" pitchFamily="34" charset="0"/>
                <a:ea typeface="Calibri" panose="020F0502020204030204" pitchFamily="34" charset="0"/>
                <a:cs typeface="mohammad bold art 1" pitchFamily="2" charset="-78"/>
              </a:rPr>
              <a:t> بشكل تلقائي في الوقت الذي يجري فيه تسجيل الصفقة بعد التحقق منها وتحويلها إلى عقود مقاصة.</a:t>
            </a:r>
          </a:p>
          <a:p>
            <a:pPr marL="285750" indent="-285750" algn="just" rtl="1" fontAlgn="t">
              <a:lnSpc>
                <a:spcPct val="150000"/>
              </a:lnSpc>
              <a:buFont typeface="Arial" panose="020B0604020202020204" pitchFamily="34" charset="0"/>
              <a:buChar char="•"/>
            </a:pPr>
            <a:r>
              <a:rPr lang="ar-KW" sz="1800" dirty="0">
                <a:latin typeface="Calibri" panose="020F0502020204030204" pitchFamily="34" charset="0"/>
                <a:ea typeface="Calibri" panose="020F0502020204030204" pitchFamily="34" charset="0"/>
                <a:cs typeface="mohammad bold art 1" pitchFamily="2" charset="-78"/>
              </a:rPr>
              <a:t>حيث أنه عند تسجيل الصفقة، يتم إلغاء الالتزامات والحقوق المرتبطة بهذه الصفقة واستبدالها بإنشاء عقود مقاصة جديدة عن طريق تجديد الالتزام، وذلك من خلال عقدين مقاصة واستبدال أطرافها، فيكون العقد الأول بين العضو البائع والشركة الكويتية </a:t>
            </a:r>
            <a:r>
              <a:rPr lang="ar-KW" sz="1800" dirty="0" err="1">
                <a:latin typeface="Calibri" panose="020F0502020204030204" pitchFamily="34" charset="0"/>
                <a:ea typeface="Calibri" panose="020F0502020204030204" pitchFamily="34" charset="0"/>
                <a:cs typeface="mohammad bold art 1" pitchFamily="2" charset="-78"/>
              </a:rPr>
              <a:t>للتقاص</a:t>
            </a:r>
            <a:r>
              <a:rPr lang="ar-KW" sz="1800" dirty="0">
                <a:latin typeface="Calibri" panose="020F0502020204030204" pitchFamily="34" charset="0"/>
                <a:ea typeface="Calibri" panose="020F0502020204030204" pitchFamily="34" charset="0"/>
                <a:cs typeface="mohammad bold art 1" pitchFamily="2" charset="-78"/>
              </a:rPr>
              <a:t> كمشتري، والعقد الثاني بين العضو المشتري والشركة الكويتية </a:t>
            </a:r>
            <a:r>
              <a:rPr lang="ar-KW" sz="1800" dirty="0" err="1">
                <a:latin typeface="Calibri" panose="020F0502020204030204" pitchFamily="34" charset="0"/>
                <a:ea typeface="Calibri" panose="020F0502020204030204" pitchFamily="34" charset="0"/>
                <a:cs typeface="mohammad bold art 1" pitchFamily="2" charset="-78"/>
              </a:rPr>
              <a:t>للتقاص</a:t>
            </a:r>
            <a:r>
              <a:rPr lang="ar-KW" sz="1800" dirty="0">
                <a:latin typeface="Calibri" panose="020F0502020204030204" pitchFamily="34" charset="0"/>
                <a:ea typeface="Calibri" panose="020F0502020204030204" pitchFamily="34" charset="0"/>
                <a:cs typeface="mohammad bold art 1" pitchFamily="2" charset="-78"/>
              </a:rPr>
              <a:t> كبائع.</a:t>
            </a:r>
          </a:p>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9FCA684A-32C1-805A-1A3F-5100095A1903}"/>
              </a:ext>
            </a:extLst>
          </p:cNvPr>
          <p:cNvSpPr/>
          <p:nvPr/>
        </p:nvSpPr>
        <p:spPr>
          <a:xfrm>
            <a:off x="5505896" y="231371"/>
            <a:ext cx="6181500"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عمـــلـيات الوســـيط المركـــزي – تجديد الالتزام</a:t>
            </a:r>
          </a:p>
        </p:txBody>
      </p:sp>
      <p:sp>
        <p:nvSpPr>
          <p:cNvPr id="13" name="Slide Number Placeholder 12">
            <a:extLst>
              <a:ext uri="{FF2B5EF4-FFF2-40B4-BE49-F238E27FC236}">
                <a16:creationId xmlns:a16="http://schemas.microsoft.com/office/drawing/2014/main" id="{F993C4EC-1A11-E68B-4BAB-BDC802892B45}"/>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5</a:t>
            </a:r>
          </a:p>
        </p:txBody>
      </p:sp>
      <p:grpSp>
        <p:nvGrpSpPr>
          <p:cNvPr id="4" name="Group 3">
            <a:extLst>
              <a:ext uri="{FF2B5EF4-FFF2-40B4-BE49-F238E27FC236}">
                <a16:creationId xmlns:a16="http://schemas.microsoft.com/office/drawing/2014/main" id="{DCE6E41F-9BB6-45CB-440F-79B0D67037CF}"/>
              </a:ext>
            </a:extLst>
          </p:cNvPr>
          <p:cNvGrpSpPr/>
          <p:nvPr/>
        </p:nvGrpSpPr>
        <p:grpSpPr>
          <a:xfrm>
            <a:off x="640080" y="3644779"/>
            <a:ext cx="10890503" cy="2154507"/>
            <a:chOff x="1083657" y="3851299"/>
            <a:chExt cx="9602361" cy="2154507"/>
          </a:xfrm>
        </p:grpSpPr>
        <p:sp>
          <p:nvSpPr>
            <p:cNvPr id="8" name="Rectangle: Rounded Corners 3">
              <a:extLst>
                <a:ext uri="{FF2B5EF4-FFF2-40B4-BE49-F238E27FC236}">
                  <a16:creationId xmlns:a16="http://schemas.microsoft.com/office/drawing/2014/main" id="{F38FE99A-ACDF-D5A0-C81D-0D1F5BA35E45}"/>
                </a:ext>
              </a:extLst>
            </p:cNvPr>
            <p:cNvSpPr/>
            <p:nvPr/>
          </p:nvSpPr>
          <p:spPr>
            <a:xfrm>
              <a:off x="7575360" y="4863782"/>
              <a:ext cx="1295400" cy="702734"/>
            </a:xfrm>
            <a:prstGeom prst="roundRect">
              <a:avLst/>
            </a:prstGeom>
            <a:solidFill>
              <a:srgbClr val="6E7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latin typeface="Times New Roman" panose="02020603050405020304" pitchFamily="18" charset="0"/>
                  <a:cs typeface="mohammad bold art 1" pitchFamily="2" charset="-78"/>
                </a:rPr>
                <a:t>عضو التقاص</a:t>
              </a:r>
            </a:p>
            <a:p>
              <a:pPr algn="ctr"/>
              <a:r>
                <a:rPr lang="ar-KW" dirty="0">
                  <a:latin typeface="Times New Roman" panose="02020603050405020304" pitchFamily="18" charset="0"/>
                  <a:cs typeface="mohammad bold art 1" pitchFamily="2" charset="-78"/>
                </a:rPr>
                <a:t>المشتري</a:t>
              </a:r>
              <a:endParaRPr lang="en-GB" dirty="0">
                <a:latin typeface="Times New Roman" panose="02020603050405020304" pitchFamily="18" charset="0"/>
                <a:cs typeface="mohammad bold art 1" pitchFamily="2" charset="-78"/>
              </a:endParaRPr>
            </a:p>
          </p:txBody>
        </p:sp>
        <p:sp>
          <p:nvSpPr>
            <p:cNvPr id="12" name="Rectangle: Rounded Corners 4">
              <a:extLst>
                <a:ext uri="{FF2B5EF4-FFF2-40B4-BE49-F238E27FC236}">
                  <a16:creationId xmlns:a16="http://schemas.microsoft.com/office/drawing/2014/main" id="{BA297D89-B79F-0823-9A2F-C0461ADC2748}"/>
                </a:ext>
              </a:extLst>
            </p:cNvPr>
            <p:cNvSpPr/>
            <p:nvPr/>
          </p:nvSpPr>
          <p:spPr>
            <a:xfrm>
              <a:off x="9390618" y="4863782"/>
              <a:ext cx="1295400" cy="702734"/>
            </a:xfrm>
            <a:prstGeom prst="roundRect">
              <a:avLst/>
            </a:prstGeom>
            <a:solidFill>
              <a:srgbClr val="6E7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latin typeface="Times New Roman" panose="02020603050405020304" pitchFamily="18" charset="0"/>
                  <a:cs typeface="mohammad bold art 1" pitchFamily="2" charset="-78"/>
                </a:rPr>
                <a:t>عضو التقاص</a:t>
              </a:r>
            </a:p>
            <a:p>
              <a:pPr algn="ctr"/>
              <a:r>
                <a:rPr lang="ar-KW" dirty="0">
                  <a:latin typeface="Times New Roman" panose="02020603050405020304" pitchFamily="18" charset="0"/>
                  <a:cs typeface="mohammad bold art 1" pitchFamily="2" charset="-78"/>
                </a:rPr>
                <a:t>البائع</a:t>
              </a:r>
              <a:endParaRPr lang="en-GB" dirty="0">
                <a:latin typeface="Times New Roman" panose="02020603050405020304" pitchFamily="18" charset="0"/>
                <a:cs typeface="mohammad bold art 1" pitchFamily="2" charset="-78"/>
              </a:endParaRPr>
            </a:p>
          </p:txBody>
        </p:sp>
        <p:sp>
          <p:nvSpPr>
            <p:cNvPr id="14" name="Arrow: Down 8">
              <a:extLst>
                <a:ext uri="{FF2B5EF4-FFF2-40B4-BE49-F238E27FC236}">
                  <a16:creationId xmlns:a16="http://schemas.microsoft.com/office/drawing/2014/main" id="{6A5DB7F5-68A3-C1B0-12F5-45B7D630C5F8}"/>
                </a:ext>
              </a:extLst>
            </p:cNvPr>
            <p:cNvSpPr/>
            <p:nvPr/>
          </p:nvSpPr>
          <p:spPr>
            <a:xfrm rot="10800000">
              <a:off x="6358269" y="5099384"/>
              <a:ext cx="805427" cy="263445"/>
            </a:xfrm>
            <a:prstGeom prst="striped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dirty="0">
                <a:solidFill>
                  <a:srgbClr val="65737B"/>
                </a:solidFill>
              </a:endParaRPr>
            </a:p>
          </p:txBody>
        </p:sp>
        <p:sp>
          <p:nvSpPr>
            <p:cNvPr id="15" name="Rectangle: Rounded Corners 9">
              <a:extLst>
                <a:ext uri="{FF2B5EF4-FFF2-40B4-BE49-F238E27FC236}">
                  <a16:creationId xmlns:a16="http://schemas.microsoft.com/office/drawing/2014/main" id="{F4EE27BA-4667-8EA6-E90B-A2D1D741582E}"/>
                </a:ext>
              </a:extLst>
            </p:cNvPr>
            <p:cNvSpPr/>
            <p:nvPr/>
          </p:nvSpPr>
          <p:spPr>
            <a:xfrm>
              <a:off x="1083657" y="4863782"/>
              <a:ext cx="1295400" cy="702734"/>
            </a:xfrm>
            <a:prstGeom prst="roundRect">
              <a:avLst/>
            </a:prstGeom>
            <a:solidFill>
              <a:srgbClr val="A7B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latin typeface="Times New Roman" panose="02020603050405020304" pitchFamily="18" charset="0"/>
                  <a:cs typeface="mohammad bold art 1" pitchFamily="2" charset="-78"/>
                </a:rPr>
                <a:t>عضو التقاص</a:t>
              </a:r>
            </a:p>
            <a:p>
              <a:pPr algn="ctr"/>
              <a:r>
                <a:rPr lang="ar-KW" dirty="0">
                  <a:latin typeface="Times New Roman" panose="02020603050405020304" pitchFamily="18" charset="0"/>
                  <a:cs typeface="mohammad bold art 1" pitchFamily="2" charset="-78"/>
                </a:rPr>
                <a:t>المشتري</a:t>
              </a:r>
            </a:p>
          </p:txBody>
        </p:sp>
        <p:sp>
          <p:nvSpPr>
            <p:cNvPr id="16" name="Rectangle: Rounded Corners 10">
              <a:extLst>
                <a:ext uri="{FF2B5EF4-FFF2-40B4-BE49-F238E27FC236}">
                  <a16:creationId xmlns:a16="http://schemas.microsoft.com/office/drawing/2014/main" id="{56D7C2F8-DE13-25AA-9B6E-1268D47E68DC}"/>
                </a:ext>
              </a:extLst>
            </p:cNvPr>
            <p:cNvSpPr/>
            <p:nvPr/>
          </p:nvSpPr>
          <p:spPr>
            <a:xfrm>
              <a:off x="4778739" y="4867003"/>
              <a:ext cx="1295400" cy="702734"/>
            </a:xfrm>
            <a:prstGeom prst="roundRect">
              <a:avLst/>
            </a:prstGeom>
            <a:solidFill>
              <a:srgbClr val="A7B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latin typeface="Times New Roman" panose="02020603050405020304" pitchFamily="18" charset="0"/>
                  <a:cs typeface="mohammad bold art 1" pitchFamily="2" charset="-78"/>
                </a:rPr>
                <a:t>عضو التقاص</a:t>
              </a:r>
            </a:p>
            <a:p>
              <a:pPr algn="ctr"/>
              <a:r>
                <a:rPr lang="ar-KW" dirty="0">
                  <a:latin typeface="Times New Roman" panose="02020603050405020304" pitchFamily="18" charset="0"/>
                  <a:cs typeface="mohammad bold art 1" pitchFamily="2" charset="-78"/>
                </a:rPr>
                <a:t>البائع</a:t>
              </a:r>
              <a:endParaRPr lang="en-GB" dirty="0">
                <a:latin typeface="Times New Roman" panose="02020603050405020304" pitchFamily="18" charset="0"/>
                <a:cs typeface="mohammad bold art 1" pitchFamily="2" charset="-78"/>
              </a:endParaRPr>
            </a:p>
          </p:txBody>
        </p:sp>
        <p:sp>
          <p:nvSpPr>
            <p:cNvPr id="17" name="Rectangle: Rounded Corners 11">
              <a:extLst>
                <a:ext uri="{FF2B5EF4-FFF2-40B4-BE49-F238E27FC236}">
                  <a16:creationId xmlns:a16="http://schemas.microsoft.com/office/drawing/2014/main" id="{F8A4B2D2-D079-2CAA-9672-4CFD02B491FC}"/>
                </a:ext>
              </a:extLst>
            </p:cNvPr>
            <p:cNvSpPr/>
            <p:nvPr/>
          </p:nvSpPr>
          <p:spPr>
            <a:xfrm>
              <a:off x="2926157" y="4863782"/>
              <a:ext cx="1295400" cy="702734"/>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latin typeface="Times New Roman" panose="02020603050405020304" pitchFamily="18" charset="0"/>
                  <a:cs typeface="mohammad bold art 1" pitchFamily="2" charset="-78"/>
                </a:rPr>
                <a:t>الوسيط المركزي</a:t>
              </a:r>
              <a:endParaRPr lang="en-GB" dirty="0">
                <a:latin typeface="Times New Roman" panose="02020603050405020304" pitchFamily="18" charset="0"/>
                <a:cs typeface="mohammad bold art 1" pitchFamily="2" charset="-78"/>
              </a:endParaRPr>
            </a:p>
          </p:txBody>
        </p:sp>
        <p:sp>
          <p:nvSpPr>
            <p:cNvPr id="18" name="Arrow: Left-Right 13">
              <a:extLst>
                <a:ext uri="{FF2B5EF4-FFF2-40B4-BE49-F238E27FC236}">
                  <a16:creationId xmlns:a16="http://schemas.microsoft.com/office/drawing/2014/main" id="{5AA54D69-2AB4-38DF-2C7D-CC78D5C946B4}"/>
                </a:ext>
              </a:extLst>
            </p:cNvPr>
            <p:cNvSpPr/>
            <p:nvPr/>
          </p:nvSpPr>
          <p:spPr>
            <a:xfrm>
              <a:off x="4307256" y="5140534"/>
              <a:ext cx="385784" cy="211663"/>
            </a:xfrm>
            <a:prstGeom prst="lef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dirty="0"/>
            </a:p>
          </p:txBody>
        </p:sp>
        <p:sp>
          <p:nvSpPr>
            <p:cNvPr id="20" name="Right Brace 19">
              <a:extLst>
                <a:ext uri="{FF2B5EF4-FFF2-40B4-BE49-F238E27FC236}">
                  <a16:creationId xmlns:a16="http://schemas.microsoft.com/office/drawing/2014/main" id="{37C75005-2803-8100-2857-2851A9201B39}"/>
                </a:ext>
              </a:extLst>
            </p:cNvPr>
            <p:cNvSpPr/>
            <p:nvPr/>
          </p:nvSpPr>
          <p:spPr>
            <a:xfrm rot="16200000">
              <a:off x="8837151" y="3608930"/>
              <a:ext cx="548640" cy="18261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GB" dirty="0"/>
            </a:p>
          </p:txBody>
        </p:sp>
        <p:sp>
          <p:nvSpPr>
            <p:cNvPr id="21" name="Right Brace 20">
              <a:extLst>
                <a:ext uri="{FF2B5EF4-FFF2-40B4-BE49-F238E27FC236}">
                  <a16:creationId xmlns:a16="http://schemas.microsoft.com/office/drawing/2014/main" id="{4083BFF8-CAB8-557E-68EC-F79C42EAF7CD}"/>
                </a:ext>
              </a:extLst>
            </p:cNvPr>
            <p:cNvSpPr/>
            <p:nvPr/>
          </p:nvSpPr>
          <p:spPr>
            <a:xfrm rot="16200000">
              <a:off x="4342215" y="3724829"/>
              <a:ext cx="548640" cy="16123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GB" dirty="0"/>
            </a:p>
          </p:txBody>
        </p:sp>
        <p:sp>
          <p:nvSpPr>
            <p:cNvPr id="22" name="Right Brace 21">
              <a:extLst>
                <a:ext uri="{FF2B5EF4-FFF2-40B4-BE49-F238E27FC236}">
                  <a16:creationId xmlns:a16="http://schemas.microsoft.com/office/drawing/2014/main" id="{C567EB73-8319-E535-F30A-0D55451B12A0}"/>
                </a:ext>
              </a:extLst>
            </p:cNvPr>
            <p:cNvSpPr/>
            <p:nvPr/>
          </p:nvSpPr>
          <p:spPr>
            <a:xfrm rot="16200000">
              <a:off x="2270994" y="3730531"/>
              <a:ext cx="548640" cy="15829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GB" dirty="0"/>
            </a:p>
          </p:txBody>
        </p:sp>
        <p:sp>
          <p:nvSpPr>
            <p:cNvPr id="23" name="TextBox 22">
              <a:extLst>
                <a:ext uri="{FF2B5EF4-FFF2-40B4-BE49-F238E27FC236}">
                  <a16:creationId xmlns:a16="http://schemas.microsoft.com/office/drawing/2014/main" id="{7AAB8B89-58F3-A27E-DC3C-A995978DC29A}"/>
                </a:ext>
              </a:extLst>
            </p:cNvPr>
            <p:cNvSpPr txBox="1"/>
            <p:nvPr/>
          </p:nvSpPr>
          <p:spPr>
            <a:xfrm>
              <a:off x="7924226" y="3851299"/>
              <a:ext cx="2384423" cy="369332"/>
            </a:xfrm>
            <a:prstGeom prst="rect">
              <a:avLst/>
            </a:prstGeom>
            <a:noFill/>
          </p:spPr>
          <p:txBody>
            <a:bodyPr wrap="square" rtlCol="0">
              <a:spAutoFit/>
            </a:bodyPr>
            <a:lstStyle/>
            <a:p>
              <a:pPr algn="ctr"/>
              <a:r>
                <a:rPr lang="ar-KW" b="1" dirty="0">
                  <a:solidFill>
                    <a:srgbClr val="002060"/>
                  </a:solidFill>
                  <a:latin typeface="Times New Roman" panose="02020603050405020304" pitchFamily="18" charset="0"/>
                  <a:cs typeface="mohammad bold art 1" pitchFamily="2" charset="-78"/>
                </a:rPr>
                <a:t>الصفـقـة</a:t>
              </a:r>
              <a:endParaRPr lang="en-GB" b="1" dirty="0">
                <a:solidFill>
                  <a:srgbClr val="002060"/>
                </a:solidFill>
                <a:latin typeface="Times New Roman" panose="02020603050405020304" pitchFamily="18" charset="0"/>
                <a:cs typeface="mohammad bold art 1" pitchFamily="2" charset="-78"/>
              </a:endParaRPr>
            </a:p>
          </p:txBody>
        </p:sp>
        <p:sp>
          <p:nvSpPr>
            <p:cNvPr id="24" name="TextBox 23">
              <a:extLst>
                <a:ext uri="{FF2B5EF4-FFF2-40B4-BE49-F238E27FC236}">
                  <a16:creationId xmlns:a16="http://schemas.microsoft.com/office/drawing/2014/main" id="{E4190054-FFBD-7180-41AE-29BCE7F50712}"/>
                </a:ext>
              </a:extLst>
            </p:cNvPr>
            <p:cNvSpPr txBox="1"/>
            <p:nvPr/>
          </p:nvSpPr>
          <p:spPr>
            <a:xfrm>
              <a:off x="1409352" y="3863188"/>
              <a:ext cx="2212986" cy="369332"/>
            </a:xfrm>
            <a:prstGeom prst="rect">
              <a:avLst/>
            </a:prstGeom>
            <a:noFill/>
          </p:spPr>
          <p:txBody>
            <a:bodyPr wrap="square" rtlCol="0">
              <a:spAutoFit/>
            </a:bodyPr>
            <a:lstStyle/>
            <a:p>
              <a:pPr algn="ctr"/>
              <a:r>
                <a:rPr lang="ar-KW" b="1" dirty="0">
                  <a:solidFill>
                    <a:srgbClr val="002060"/>
                  </a:solidFill>
                  <a:latin typeface="Times New Roman" panose="02020603050405020304" pitchFamily="18" charset="0"/>
                  <a:cs typeface="mohammad bold art 1" pitchFamily="2" charset="-78"/>
                </a:rPr>
                <a:t>عقد المقاصة مع المشتري</a:t>
              </a:r>
              <a:endParaRPr lang="en-GB" b="1" dirty="0">
                <a:solidFill>
                  <a:srgbClr val="002060"/>
                </a:solidFill>
                <a:latin typeface="Times New Roman" panose="02020603050405020304" pitchFamily="18" charset="0"/>
                <a:cs typeface="mohammad bold art 1" pitchFamily="2" charset="-78"/>
              </a:endParaRPr>
            </a:p>
          </p:txBody>
        </p:sp>
        <p:sp>
          <p:nvSpPr>
            <p:cNvPr id="25" name="TextBox 24">
              <a:extLst>
                <a:ext uri="{FF2B5EF4-FFF2-40B4-BE49-F238E27FC236}">
                  <a16:creationId xmlns:a16="http://schemas.microsoft.com/office/drawing/2014/main" id="{916F097C-9F0D-7A8C-C2B1-3460B72DEFDE}"/>
                </a:ext>
              </a:extLst>
            </p:cNvPr>
            <p:cNvSpPr txBox="1"/>
            <p:nvPr/>
          </p:nvSpPr>
          <p:spPr>
            <a:xfrm>
              <a:off x="3638283" y="3863188"/>
              <a:ext cx="2027933" cy="369332"/>
            </a:xfrm>
            <a:prstGeom prst="rect">
              <a:avLst/>
            </a:prstGeom>
            <a:noFill/>
          </p:spPr>
          <p:txBody>
            <a:bodyPr wrap="square" rtlCol="0">
              <a:spAutoFit/>
            </a:bodyPr>
            <a:lstStyle/>
            <a:p>
              <a:pPr algn="ctr" rtl="1"/>
              <a:r>
                <a:rPr lang="ar-KW" b="1" dirty="0">
                  <a:solidFill>
                    <a:srgbClr val="002060"/>
                  </a:solidFill>
                  <a:latin typeface="Times New Roman" panose="02020603050405020304" pitchFamily="18" charset="0"/>
                  <a:cs typeface="mohammad bold art 1" pitchFamily="2" charset="-78"/>
                </a:rPr>
                <a:t>عقد المقاصة مع البائع</a:t>
              </a:r>
              <a:endParaRPr lang="en-GB" b="1" dirty="0">
                <a:solidFill>
                  <a:srgbClr val="002060"/>
                </a:solidFill>
                <a:latin typeface="Times New Roman" panose="02020603050405020304" pitchFamily="18" charset="0"/>
                <a:cs typeface="mohammad bold art 1" pitchFamily="2" charset="-78"/>
              </a:endParaRPr>
            </a:p>
          </p:txBody>
        </p:sp>
        <p:sp>
          <p:nvSpPr>
            <p:cNvPr id="26" name="TextBox 25">
              <a:extLst>
                <a:ext uri="{FF2B5EF4-FFF2-40B4-BE49-F238E27FC236}">
                  <a16:creationId xmlns:a16="http://schemas.microsoft.com/office/drawing/2014/main" id="{168352D0-2295-EC92-A8CA-0747A0A06DB0}"/>
                </a:ext>
              </a:extLst>
            </p:cNvPr>
            <p:cNvSpPr txBox="1"/>
            <p:nvPr/>
          </p:nvSpPr>
          <p:spPr>
            <a:xfrm>
              <a:off x="6006118" y="3851299"/>
              <a:ext cx="1341666" cy="369332"/>
            </a:xfrm>
            <a:prstGeom prst="rect">
              <a:avLst/>
            </a:prstGeom>
            <a:noFill/>
          </p:spPr>
          <p:txBody>
            <a:bodyPr wrap="square" rtlCol="0">
              <a:spAutoFit/>
            </a:bodyPr>
            <a:lstStyle/>
            <a:p>
              <a:pPr algn="ctr" rtl="1"/>
              <a:r>
                <a:rPr lang="ar-KW" b="1" dirty="0">
                  <a:solidFill>
                    <a:srgbClr val="CC9900"/>
                  </a:solidFill>
                  <a:latin typeface="Times New Roman" panose="02020603050405020304" pitchFamily="18" charset="0"/>
                  <a:cs typeface="mohammad bold art 1" pitchFamily="2" charset="-78"/>
                </a:rPr>
                <a:t>تجديد الالتزام</a:t>
              </a:r>
              <a:endParaRPr lang="en-GB" b="1" dirty="0">
                <a:solidFill>
                  <a:srgbClr val="CC9900"/>
                </a:solidFill>
                <a:latin typeface="Times New Roman" panose="02020603050405020304" pitchFamily="18" charset="0"/>
                <a:cs typeface="mohammad bold art 1" pitchFamily="2" charset="-78"/>
              </a:endParaRPr>
            </a:p>
          </p:txBody>
        </p:sp>
        <p:cxnSp>
          <p:nvCxnSpPr>
            <p:cNvPr id="27" name="Straight Connector 26">
              <a:extLst>
                <a:ext uri="{FF2B5EF4-FFF2-40B4-BE49-F238E27FC236}">
                  <a16:creationId xmlns:a16="http://schemas.microsoft.com/office/drawing/2014/main" id="{8D31FB0C-C424-7024-CB68-4CEFC62B0D8D}"/>
                </a:ext>
              </a:extLst>
            </p:cNvPr>
            <p:cNvCxnSpPr>
              <a:cxnSpLocks/>
            </p:cNvCxnSpPr>
            <p:nvPr/>
          </p:nvCxnSpPr>
          <p:spPr>
            <a:xfrm>
              <a:off x="7418930" y="3925730"/>
              <a:ext cx="0" cy="20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Arrow: Left-Right 13">
              <a:extLst>
                <a:ext uri="{FF2B5EF4-FFF2-40B4-BE49-F238E27FC236}">
                  <a16:creationId xmlns:a16="http://schemas.microsoft.com/office/drawing/2014/main" id="{40B2FB0F-4A9A-8389-DDD3-104C79AFAC16}"/>
                </a:ext>
              </a:extLst>
            </p:cNvPr>
            <p:cNvSpPr/>
            <p:nvPr/>
          </p:nvSpPr>
          <p:spPr>
            <a:xfrm>
              <a:off x="2454674" y="5140534"/>
              <a:ext cx="385784" cy="211663"/>
            </a:xfrm>
            <a:prstGeom prst="lef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dirty="0"/>
            </a:p>
          </p:txBody>
        </p:sp>
        <p:sp>
          <p:nvSpPr>
            <p:cNvPr id="29" name="Arrow: Left-Right 13">
              <a:extLst>
                <a:ext uri="{FF2B5EF4-FFF2-40B4-BE49-F238E27FC236}">
                  <a16:creationId xmlns:a16="http://schemas.microsoft.com/office/drawing/2014/main" id="{1C7AC8EA-FF47-9B7E-3CF8-E660A167B36C}"/>
                </a:ext>
              </a:extLst>
            </p:cNvPr>
            <p:cNvSpPr/>
            <p:nvPr/>
          </p:nvSpPr>
          <p:spPr>
            <a:xfrm>
              <a:off x="8937797" y="5140534"/>
              <a:ext cx="385784" cy="211663"/>
            </a:xfrm>
            <a:prstGeom prst="lef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dirty="0"/>
            </a:p>
          </p:txBody>
        </p:sp>
      </p:grpSp>
      <p:pic>
        <p:nvPicPr>
          <p:cNvPr id="6" name="Picture 5" descr="A close up of a sign&#10;&#10;AI-generated content may be incorrect.">
            <a:extLst>
              <a:ext uri="{FF2B5EF4-FFF2-40B4-BE49-F238E27FC236}">
                <a16:creationId xmlns:a16="http://schemas.microsoft.com/office/drawing/2014/main" id="{8CADC3A3-6D53-C16D-1EBB-5F73C55F7C2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62258"/>
            <a:ext cx="2846691" cy="528026"/>
          </a:xfrm>
          <a:prstGeom prst="rect">
            <a:avLst/>
          </a:prstGeom>
        </p:spPr>
      </p:pic>
      <p:grpSp>
        <p:nvGrpSpPr>
          <p:cNvPr id="30" name="Group 29">
            <a:extLst>
              <a:ext uri="{FF2B5EF4-FFF2-40B4-BE49-F238E27FC236}">
                <a16:creationId xmlns:a16="http://schemas.microsoft.com/office/drawing/2014/main" id="{CC266CC2-3EA3-7A84-02FE-4CA6D89C6F66}"/>
              </a:ext>
            </a:extLst>
          </p:cNvPr>
          <p:cNvGrpSpPr/>
          <p:nvPr/>
        </p:nvGrpSpPr>
        <p:grpSpPr>
          <a:xfrm>
            <a:off x="11658347" y="278732"/>
            <a:ext cx="533653" cy="355508"/>
            <a:chOff x="11182550" y="1223483"/>
            <a:chExt cx="768155" cy="554085"/>
          </a:xfrm>
        </p:grpSpPr>
        <p:sp>
          <p:nvSpPr>
            <p:cNvPr id="31" name="Rectangle 30">
              <a:extLst>
                <a:ext uri="{FF2B5EF4-FFF2-40B4-BE49-F238E27FC236}">
                  <a16:creationId xmlns:a16="http://schemas.microsoft.com/office/drawing/2014/main" id="{636E19CE-09A7-7FDA-D453-37390B2CCACA}"/>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32" name="Oval 31">
              <a:extLst>
                <a:ext uri="{FF2B5EF4-FFF2-40B4-BE49-F238E27FC236}">
                  <a16:creationId xmlns:a16="http://schemas.microsoft.com/office/drawing/2014/main" id="{3655DD1C-54E8-3BDF-61D4-B7A92E28CA35}"/>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grpSp>
    </p:spTree>
    <p:extLst>
      <p:ext uri="{BB962C8B-B14F-4D97-AF65-F5344CB8AC3E}">
        <p14:creationId xmlns:p14="http://schemas.microsoft.com/office/powerpoint/2010/main" val="343950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AA385-E809-71E9-1DCA-5F4E97BF6FDB}"/>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741D1EB-9B3B-1780-DBBC-CB5B07FD079E}"/>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561C38E8-04C7-1EA1-1479-E753BD6A44FA}"/>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F2AC4029-53BE-4712-5D99-E56827AAC480}"/>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55A71A05-465E-DC7B-CE70-C3BD1645F03A}"/>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D5F3A045-A4E0-B060-C62D-9DD522793890}"/>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11" name="Rectangle 10">
            <a:extLst>
              <a:ext uri="{FF2B5EF4-FFF2-40B4-BE49-F238E27FC236}">
                <a16:creationId xmlns:a16="http://schemas.microsoft.com/office/drawing/2014/main" id="{2A0A1A63-D371-F8A8-EFB3-8ECAAD90C011}"/>
              </a:ext>
            </a:extLst>
          </p:cNvPr>
          <p:cNvSpPr/>
          <p:nvPr/>
        </p:nvSpPr>
        <p:spPr>
          <a:xfrm>
            <a:off x="7608976" y="202231"/>
            <a:ext cx="3956532"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عمـــلـيات الوســـيط المركـــزي</a:t>
            </a:r>
          </a:p>
        </p:txBody>
      </p:sp>
      <p:sp>
        <p:nvSpPr>
          <p:cNvPr id="13" name="Slide Number Placeholder 12">
            <a:extLst>
              <a:ext uri="{FF2B5EF4-FFF2-40B4-BE49-F238E27FC236}">
                <a16:creationId xmlns:a16="http://schemas.microsoft.com/office/drawing/2014/main" id="{DEDCDA82-390B-F157-6673-F9FAF031FEB2}"/>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6</a:t>
            </a:r>
          </a:p>
        </p:txBody>
      </p:sp>
      <p:graphicFrame>
        <p:nvGraphicFramePr>
          <p:cNvPr id="6" name="Diagram 5">
            <a:extLst>
              <a:ext uri="{FF2B5EF4-FFF2-40B4-BE49-F238E27FC236}">
                <a16:creationId xmlns:a16="http://schemas.microsoft.com/office/drawing/2014/main" id="{912352D5-E8A9-541E-985F-598461B4C634}"/>
              </a:ext>
            </a:extLst>
          </p:cNvPr>
          <p:cNvGraphicFramePr/>
          <p:nvPr>
            <p:extLst>
              <p:ext uri="{D42A27DB-BD31-4B8C-83A1-F6EECF244321}">
                <p14:modId xmlns:p14="http://schemas.microsoft.com/office/powerpoint/2010/main" val="3705839127"/>
              </p:ext>
            </p:extLst>
          </p:nvPr>
        </p:nvGraphicFramePr>
        <p:xfrm>
          <a:off x="1604211" y="971351"/>
          <a:ext cx="9079831" cy="459363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4" name="Picture 3" descr="A close up of a sign&#10;&#10;AI-generated content may be incorrect.">
            <a:extLst>
              <a:ext uri="{FF2B5EF4-FFF2-40B4-BE49-F238E27FC236}">
                <a16:creationId xmlns:a16="http://schemas.microsoft.com/office/drawing/2014/main" id="{C1A6C9DC-F76E-E537-223D-15A68C1F020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7" name="Group 6">
            <a:extLst>
              <a:ext uri="{FF2B5EF4-FFF2-40B4-BE49-F238E27FC236}">
                <a16:creationId xmlns:a16="http://schemas.microsoft.com/office/drawing/2014/main" id="{D15DE658-29DD-1429-F9A6-53DEDFF1B88C}"/>
              </a:ext>
            </a:extLst>
          </p:cNvPr>
          <p:cNvGrpSpPr/>
          <p:nvPr/>
        </p:nvGrpSpPr>
        <p:grpSpPr>
          <a:xfrm>
            <a:off x="11658347" y="278732"/>
            <a:ext cx="533653" cy="355508"/>
            <a:chOff x="11182550" y="1223483"/>
            <a:chExt cx="768155" cy="554085"/>
          </a:xfrm>
        </p:grpSpPr>
        <p:sp>
          <p:nvSpPr>
            <p:cNvPr id="8" name="Rectangle 7">
              <a:extLst>
                <a:ext uri="{FF2B5EF4-FFF2-40B4-BE49-F238E27FC236}">
                  <a16:creationId xmlns:a16="http://schemas.microsoft.com/office/drawing/2014/main" id="{651A7B91-CEE6-5B47-966E-CF5F4032D20B}"/>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2" name="Oval 11">
              <a:extLst>
                <a:ext uri="{FF2B5EF4-FFF2-40B4-BE49-F238E27FC236}">
                  <a16:creationId xmlns:a16="http://schemas.microsoft.com/office/drawing/2014/main" id="{986AEC7D-C5D9-9B2F-2D67-0D2410ED1750}"/>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251470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C69E-2041-F588-1856-421A5CC872DA}"/>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461F880E-EEC9-0CCB-F9B1-46D1FB377235}"/>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17694B9-A2AD-EF76-C146-0776EE558FEC}"/>
              </a:ext>
            </a:extLst>
          </p:cNvPr>
          <p:cNvSpPr/>
          <p:nvPr/>
        </p:nvSpPr>
        <p:spPr>
          <a:xfrm>
            <a:off x="4026050" y="180006"/>
            <a:ext cx="3373039" cy="461665"/>
          </a:xfrm>
          <a:prstGeom prst="rect">
            <a:avLst/>
          </a:prstGeom>
        </p:spPr>
        <p:txBody>
          <a:bodyPr wrap="none">
            <a:spAutoFit/>
          </a:bodyPr>
          <a:lstStyle/>
          <a:p>
            <a:pPr lvl="0" algn="ctr" rtl="1" fontAlgn="base">
              <a:spcBef>
                <a:spcPct val="0"/>
              </a:spcBef>
              <a:spcAft>
                <a:spcPts val="600"/>
              </a:spcAft>
            </a:pPr>
            <a:r>
              <a:rPr lang="ar-KW" sz="2400" dirty="0">
                <a:solidFill>
                  <a:schemeClr val="accent1">
                    <a:lumMod val="50000"/>
                  </a:schemeClr>
                </a:solidFill>
                <a:latin typeface="Calibri" pitchFamily="34" charset="0"/>
                <a:cs typeface="mohammad bold art 1" pitchFamily="2" charset="-78"/>
              </a:rPr>
              <a:t>التطلعات والرؤى المستقبلية</a:t>
            </a:r>
          </a:p>
        </p:txBody>
      </p:sp>
      <p:graphicFrame>
        <p:nvGraphicFramePr>
          <p:cNvPr id="9" name="Diagram 8">
            <a:extLst>
              <a:ext uri="{FF2B5EF4-FFF2-40B4-BE49-F238E27FC236}">
                <a16:creationId xmlns:a16="http://schemas.microsoft.com/office/drawing/2014/main" id="{A466D414-6BD9-8C86-461E-1CDF34C05A06}"/>
              </a:ext>
            </a:extLst>
          </p:cNvPr>
          <p:cNvGraphicFramePr/>
          <p:nvPr/>
        </p:nvGraphicFramePr>
        <p:xfrm>
          <a:off x="6724893" y="865914"/>
          <a:ext cx="5096715" cy="51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FAD414B2-D999-45BC-9DEE-5266EFB28AE5}"/>
              </a:ext>
            </a:extLst>
          </p:cNvPr>
          <p:cNvGraphicFramePr/>
          <p:nvPr/>
        </p:nvGraphicFramePr>
        <p:xfrm>
          <a:off x="966489" y="865914"/>
          <a:ext cx="5096715" cy="51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Content Placeholder 4" descr="A blue and yellow stripe&#10;&#10;Description automatically generated">
            <a:extLst>
              <a:ext uri="{FF2B5EF4-FFF2-40B4-BE49-F238E27FC236}">
                <a16:creationId xmlns:a16="http://schemas.microsoft.com/office/drawing/2014/main" id="{17A241EC-6659-118A-568B-9E6F15BF2EF6}"/>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1886" y="9427"/>
            <a:ext cx="12203886" cy="6864686"/>
          </a:xfrm>
          <a:prstGeom prst="rect">
            <a:avLst/>
          </a:prstGeom>
        </p:spPr>
      </p:pic>
      <p:sp>
        <p:nvSpPr>
          <p:cNvPr id="5" name="Title 1">
            <a:extLst>
              <a:ext uri="{FF2B5EF4-FFF2-40B4-BE49-F238E27FC236}">
                <a16:creationId xmlns:a16="http://schemas.microsoft.com/office/drawing/2014/main" id="{85F91322-03B6-2811-9553-37EACF32382D}"/>
              </a:ext>
            </a:extLst>
          </p:cNvPr>
          <p:cNvSpPr txBox="1">
            <a:spLocks/>
          </p:cNvSpPr>
          <p:nvPr/>
        </p:nvSpPr>
        <p:spPr>
          <a:xfrm>
            <a:off x="292608" y="790284"/>
            <a:ext cx="11529000" cy="399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t">
              <a:lnSpc>
                <a:spcPct val="150000"/>
              </a:lnSpc>
            </a:pPr>
            <a:endParaRPr lang="ar-KW" sz="1800" dirty="0">
              <a:latin typeface="Calibri" panose="020F0502020204030204" pitchFamily="34" charset="0"/>
              <a:ea typeface="Calibri" panose="020F0502020204030204" pitchFamily="34" charset="0"/>
              <a:cs typeface="mohammad bold art 1" pitchFamily="2" charset="-78"/>
            </a:endParaRPr>
          </a:p>
        </p:txBody>
      </p:sp>
      <p:sp>
        <p:nvSpPr>
          <p:cNvPr id="11" name="Rectangle 10">
            <a:extLst>
              <a:ext uri="{FF2B5EF4-FFF2-40B4-BE49-F238E27FC236}">
                <a16:creationId xmlns:a16="http://schemas.microsoft.com/office/drawing/2014/main" id="{40822027-644B-5EE6-D502-5A91E964E4C9}"/>
              </a:ext>
            </a:extLst>
          </p:cNvPr>
          <p:cNvSpPr/>
          <p:nvPr/>
        </p:nvSpPr>
        <p:spPr>
          <a:xfrm>
            <a:off x="4218959" y="231371"/>
            <a:ext cx="7367723" cy="492443"/>
          </a:xfrm>
          <a:prstGeom prst="rect">
            <a:avLst/>
          </a:prstGeom>
        </p:spPr>
        <p:txBody>
          <a:bodyPr wrap="none">
            <a:spAutoFit/>
          </a:bodyPr>
          <a:lstStyle/>
          <a:p>
            <a:pPr lvl="0" algn="ctr" rtl="1" fontAlgn="base">
              <a:spcBef>
                <a:spcPct val="0"/>
              </a:spcBef>
              <a:spcAft>
                <a:spcPts val="600"/>
              </a:spcAft>
            </a:pPr>
            <a:r>
              <a:rPr lang="ar-KW" sz="2600" b="1" dirty="0">
                <a:solidFill>
                  <a:schemeClr val="accent1">
                    <a:lumMod val="50000"/>
                  </a:schemeClr>
                </a:solidFill>
                <a:latin typeface="Calibri" pitchFamily="34" charset="0"/>
                <a:cs typeface="mohammad bold art 1" pitchFamily="2" charset="-78"/>
              </a:rPr>
              <a:t>الشركات التابعة الخاصة بالشركة الكويتية للمقاصة </a:t>
            </a:r>
          </a:p>
        </p:txBody>
      </p:sp>
      <p:sp>
        <p:nvSpPr>
          <p:cNvPr id="13" name="Slide Number Placeholder 12">
            <a:extLst>
              <a:ext uri="{FF2B5EF4-FFF2-40B4-BE49-F238E27FC236}">
                <a16:creationId xmlns:a16="http://schemas.microsoft.com/office/drawing/2014/main" id="{60EB83E5-7715-36B5-010C-C67059504C5E}"/>
              </a:ext>
            </a:extLst>
          </p:cNvPr>
          <p:cNvSpPr>
            <a:spLocks noGrp="1"/>
          </p:cNvSpPr>
          <p:nvPr>
            <p:ph type="sldNum" sz="quarter" idx="12"/>
          </p:nvPr>
        </p:nvSpPr>
        <p:spPr>
          <a:xfrm>
            <a:off x="127584" y="5933889"/>
            <a:ext cx="349718" cy="365125"/>
          </a:xfrm>
        </p:spPr>
        <p:txBody>
          <a:bodyPr/>
          <a:lstStyle/>
          <a:p>
            <a:pPr algn="ctr"/>
            <a:r>
              <a:rPr lang="en-US" b="1" dirty="0">
                <a:solidFill>
                  <a:schemeClr val="bg1">
                    <a:lumMod val="75000"/>
                  </a:schemeClr>
                </a:solidFill>
              </a:rPr>
              <a:t>7</a:t>
            </a:r>
          </a:p>
        </p:txBody>
      </p:sp>
      <p:sp>
        <p:nvSpPr>
          <p:cNvPr id="6" name="Rectangle: Rounded Corners 5">
            <a:extLst>
              <a:ext uri="{FF2B5EF4-FFF2-40B4-BE49-F238E27FC236}">
                <a16:creationId xmlns:a16="http://schemas.microsoft.com/office/drawing/2014/main" id="{16DAC4AF-EFAB-6402-1AC6-66F24305379F}"/>
              </a:ext>
            </a:extLst>
          </p:cNvPr>
          <p:cNvSpPr/>
          <p:nvPr/>
        </p:nvSpPr>
        <p:spPr>
          <a:xfrm>
            <a:off x="535415" y="877134"/>
            <a:ext cx="10903915" cy="2341927"/>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37D015-12CC-6201-A5EB-C0658AC45911}"/>
              </a:ext>
            </a:extLst>
          </p:cNvPr>
          <p:cNvSpPr/>
          <p:nvPr/>
        </p:nvSpPr>
        <p:spPr>
          <a:xfrm>
            <a:off x="477302" y="3444125"/>
            <a:ext cx="10962028" cy="2172904"/>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 name="Text Placeholder 2">
            <a:extLst>
              <a:ext uri="{FF2B5EF4-FFF2-40B4-BE49-F238E27FC236}">
                <a16:creationId xmlns:a16="http://schemas.microsoft.com/office/drawing/2014/main" id="{3CB323BA-A98C-1DB5-82B4-AEC54D828F80}"/>
              </a:ext>
            </a:extLst>
          </p:cNvPr>
          <p:cNvSpPr txBox="1">
            <a:spLocks/>
          </p:cNvSpPr>
          <p:nvPr/>
        </p:nvSpPr>
        <p:spPr>
          <a:xfrm>
            <a:off x="360557" y="923542"/>
            <a:ext cx="11296027" cy="4856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rtl="1">
              <a:lnSpc>
                <a:spcPct val="100000"/>
              </a:lnSpc>
              <a:spcBef>
                <a:spcPts val="600"/>
              </a:spcBef>
              <a:spcAft>
                <a:spcPts val="600"/>
              </a:spcAft>
            </a:pPr>
            <a:r>
              <a:rPr lang="ar-KW" sz="1850" b="1" dirty="0">
                <a:solidFill>
                  <a:srgbClr val="CC9900"/>
                </a:solidFill>
                <a:latin typeface="Times New Roman" panose="02020603050405020304" pitchFamily="18" charset="0"/>
                <a:cs typeface="mohammad bold art 1" pitchFamily="2" charset="-78"/>
              </a:rPr>
              <a:t>الشركة الكويتية </a:t>
            </a:r>
            <a:r>
              <a:rPr lang="ar-KW" sz="1850" b="1" dirty="0" err="1">
                <a:solidFill>
                  <a:srgbClr val="CC9900"/>
                </a:solidFill>
                <a:latin typeface="Times New Roman" panose="02020603050405020304" pitchFamily="18" charset="0"/>
                <a:cs typeface="mohammad bold art 1" pitchFamily="2" charset="-78"/>
              </a:rPr>
              <a:t>للتقاص</a:t>
            </a:r>
            <a:r>
              <a:rPr lang="en-US" sz="1850" b="1" dirty="0">
                <a:solidFill>
                  <a:srgbClr val="CC9900"/>
                </a:solidFill>
                <a:latin typeface="Times New Roman" panose="02020603050405020304" pitchFamily="18" charset="0"/>
                <a:cs typeface="Times New Roman" panose="02020603050405020304" pitchFamily="18" charset="0"/>
              </a:rPr>
              <a:t>Kuwait Clearing House (KCH)  </a:t>
            </a:r>
            <a:r>
              <a:rPr lang="ar-KW" sz="1850" b="1" dirty="0">
                <a:solidFill>
                  <a:srgbClr val="CC9900"/>
                </a:solidFill>
                <a:latin typeface="Times New Roman" panose="02020603050405020304" pitchFamily="18" charset="0"/>
                <a:cs typeface="Times New Roman" panose="02020603050405020304" pitchFamily="18" charset="0"/>
              </a:rPr>
              <a:t>:</a:t>
            </a:r>
            <a:endParaRPr lang="en-US" sz="1850" b="1" dirty="0">
              <a:solidFill>
                <a:srgbClr val="CC9900"/>
              </a:solidFill>
              <a:latin typeface="Times New Roman" panose="02020603050405020304" pitchFamily="18" charset="0"/>
              <a:cs typeface="Times New Roman" panose="02020603050405020304" pitchFamily="18" charset="0"/>
            </a:endParaRPr>
          </a:p>
          <a:p>
            <a:pPr marL="457200" lvl="1" indent="0" algn="r" rtl="1">
              <a:lnSpc>
                <a:spcPct val="100000"/>
              </a:lnSpc>
              <a:spcBef>
                <a:spcPts val="0"/>
              </a:spcBef>
              <a:spcAft>
                <a:spcPts val="600"/>
              </a:spcAft>
              <a:buNone/>
            </a:pPr>
            <a:r>
              <a:rPr lang="en-US" sz="1800" dirty="0">
                <a:cs typeface="mohammad bold art 1" pitchFamily="2" charset="-78"/>
              </a:rPr>
              <a:t>	</a:t>
            </a:r>
            <a:r>
              <a:rPr lang="ar-KW" sz="1800" dirty="0">
                <a:cs typeface="mohammad bold art 1" pitchFamily="2" charset="-78"/>
              </a:rPr>
              <a:t>شركة مرخص لها من الهيئة بنشاط وكالة مقاصة لمزاولة الوسيط المركزي والتسوية </a:t>
            </a:r>
            <a:r>
              <a:rPr lang="ar-KW" sz="1800" dirty="0" err="1">
                <a:cs typeface="mohammad bold art 1" pitchFamily="2" charset="-78"/>
              </a:rPr>
              <a:t>والتقاص</a:t>
            </a:r>
            <a:r>
              <a:rPr lang="ar-KW" sz="1800" dirty="0">
                <a:cs typeface="mohammad bold art 1" pitchFamily="2" charset="-78"/>
              </a:rPr>
              <a:t>.</a:t>
            </a:r>
            <a:endParaRPr lang="en-US" sz="1800" dirty="0">
              <a:cs typeface="mohammad bold art 1" pitchFamily="2" charset="-78"/>
            </a:endParaRPr>
          </a:p>
          <a:p>
            <a:pPr marL="457200" lvl="1" indent="0" algn="r" rtl="1">
              <a:lnSpc>
                <a:spcPct val="100000"/>
              </a:lnSpc>
              <a:spcBef>
                <a:spcPts val="0"/>
              </a:spcBef>
              <a:spcAft>
                <a:spcPts val="600"/>
              </a:spcAft>
              <a:buNone/>
            </a:pPr>
            <a:r>
              <a:rPr lang="en-US" sz="1800" dirty="0">
                <a:cs typeface="+mj-cs"/>
              </a:rPr>
              <a:t>	</a:t>
            </a:r>
            <a:r>
              <a:rPr lang="ar-KW" sz="1800" dirty="0">
                <a:cs typeface="mohammad bold art 1" pitchFamily="2" charset="-78"/>
              </a:rPr>
              <a:t>مهام الشركة الرئيسية :</a:t>
            </a:r>
          </a:p>
          <a:p>
            <a:pPr marL="1257300" lvl="2" indent="-342900" algn="r" rtl="1">
              <a:lnSpc>
                <a:spcPct val="100000"/>
              </a:lnSpc>
              <a:spcBef>
                <a:spcPts val="0"/>
              </a:spcBef>
              <a:spcAft>
                <a:spcPts val="600"/>
              </a:spcAft>
              <a:buFont typeface="+mj-lt"/>
              <a:buAutoNum type="arabicPeriod"/>
            </a:pPr>
            <a:r>
              <a:rPr lang="ar-KW" sz="1800" dirty="0">
                <a:cs typeface="mohammad bold art 1" pitchFamily="2" charset="-78"/>
              </a:rPr>
              <a:t>ادارة عمليات </a:t>
            </a:r>
            <a:r>
              <a:rPr lang="ar-KW" sz="1800" dirty="0" err="1">
                <a:cs typeface="mohammad bold art 1" pitchFamily="2" charset="-78"/>
              </a:rPr>
              <a:t>مابعد</a:t>
            </a:r>
            <a:r>
              <a:rPr lang="ar-KW" sz="1800" dirty="0">
                <a:cs typeface="mohammad bold art 1" pitchFamily="2" charset="-78"/>
              </a:rPr>
              <a:t> التداول (</a:t>
            </a:r>
            <a:r>
              <a:rPr lang="ar-KW" sz="1800" dirty="0" err="1">
                <a:cs typeface="mohammad bold art 1" pitchFamily="2" charset="-78"/>
              </a:rPr>
              <a:t>التقاص</a:t>
            </a:r>
            <a:r>
              <a:rPr lang="ar-KW" sz="1800" dirty="0">
                <a:cs typeface="mohammad bold art 1" pitchFamily="2" charset="-78"/>
              </a:rPr>
              <a:t> والتسوية).</a:t>
            </a:r>
          </a:p>
          <a:p>
            <a:pPr marL="1257300" lvl="2" indent="-342900" algn="r" rtl="1">
              <a:lnSpc>
                <a:spcPct val="100000"/>
              </a:lnSpc>
              <a:spcBef>
                <a:spcPts val="0"/>
              </a:spcBef>
              <a:spcAft>
                <a:spcPts val="600"/>
              </a:spcAft>
              <a:buFont typeface="+mj-lt"/>
              <a:buAutoNum type="arabicPeriod"/>
            </a:pPr>
            <a:r>
              <a:rPr lang="ar-KW" sz="1800" dirty="0">
                <a:cs typeface="mohammad bold art 1" pitchFamily="2" charset="-78"/>
              </a:rPr>
              <a:t>معالجة اخفاقات السوق وادارة الضمانات.</a:t>
            </a:r>
          </a:p>
          <a:p>
            <a:pPr marL="1257300" lvl="2" indent="-342900" algn="r" rtl="1">
              <a:lnSpc>
                <a:spcPct val="100000"/>
              </a:lnSpc>
              <a:spcBef>
                <a:spcPts val="0"/>
              </a:spcBef>
              <a:spcAft>
                <a:spcPts val="600"/>
              </a:spcAft>
              <a:buFont typeface="+mj-lt"/>
              <a:buAutoNum type="arabicPeriod"/>
            </a:pPr>
            <a:r>
              <a:rPr lang="ar-KW" sz="1800" dirty="0">
                <a:cs typeface="mohammad bold art 1" pitchFamily="2" charset="-78"/>
              </a:rPr>
              <a:t>اصدار التقارير المساندة لأعضاء </a:t>
            </a:r>
            <a:r>
              <a:rPr lang="ar-KW" sz="1800" dirty="0" err="1">
                <a:cs typeface="mohammad bold art 1" pitchFamily="2" charset="-78"/>
              </a:rPr>
              <a:t>التقاص</a:t>
            </a:r>
            <a:r>
              <a:rPr lang="ar-KW" sz="1800" dirty="0">
                <a:cs typeface="mohammad bold art 1" pitchFamily="2" charset="-78"/>
              </a:rPr>
              <a:t>.</a:t>
            </a:r>
          </a:p>
          <a:p>
            <a:pPr marL="457200" lvl="1" indent="0" algn="r" rtl="1">
              <a:lnSpc>
                <a:spcPct val="100000"/>
              </a:lnSpc>
              <a:spcBef>
                <a:spcPts val="0"/>
              </a:spcBef>
              <a:spcAft>
                <a:spcPts val="600"/>
              </a:spcAft>
              <a:buNone/>
            </a:pPr>
            <a:endParaRPr lang="ar-KW" sz="1800" dirty="0">
              <a:cs typeface="+mj-cs"/>
            </a:endParaRPr>
          </a:p>
          <a:p>
            <a:pPr lvl="1" algn="r" rtl="1">
              <a:lnSpc>
                <a:spcPct val="100000"/>
              </a:lnSpc>
              <a:spcBef>
                <a:spcPts val="600"/>
              </a:spcBef>
              <a:spcAft>
                <a:spcPts val="600"/>
              </a:spcAft>
            </a:pPr>
            <a:r>
              <a:rPr lang="ar-KW" sz="1850" b="1" dirty="0">
                <a:solidFill>
                  <a:srgbClr val="CC9900"/>
                </a:solidFill>
                <a:latin typeface="Times New Roman" panose="02020603050405020304" pitchFamily="18" charset="0"/>
                <a:cs typeface="mohammad bold art 1" pitchFamily="2" charset="-78"/>
              </a:rPr>
              <a:t>الشركة الكويتية للإيداع المركزي</a:t>
            </a:r>
            <a:r>
              <a:rPr lang="ar-KW" sz="1850" b="1" dirty="0">
                <a:solidFill>
                  <a:srgbClr val="CC9900"/>
                </a:solidFill>
                <a:latin typeface="Times New Roman" panose="02020603050405020304" pitchFamily="18" charset="0"/>
                <a:cs typeface="Times New Roman" panose="02020603050405020304" pitchFamily="18" charset="0"/>
              </a:rPr>
              <a:t> </a:t>
            </a:r>
            <a:r>
              <a:rPr lang="en-US" sz="1850" b="1" dirty="0">
                <a:solidFill>
                  <a:srgbClr val="CC9900"/>
                </a:solidFill>
                <a:latin typeface="Times New Roman" panose="02020603050405020304" pitchFamily="18" charset="0"/>
                <a:cs typeface="Times New Roman" panose="02020603050405020304" pitchFamily="18" charset="0"/>
              </a:rPr>
              <a:t>Kuwait Central Securities Depository (KCSD)</a:t>
            </a:r>
            <a:r>
              <a:rPr lang="ar-KW" sz="1850" b="1" dirty="0">
                <a:solidFill>
                  <a:srgbClr val="CC9900"/>
                </a:solidFill>
                <a:latin typeface="Times New Roman" panose="02020603050405020304" pitchFamily="18" charset="0"/>
                <a:cs typeface="Times New Roman" panose="02020603050405020304" pitchFamily="18" charset="0"/>
              </a:rPr>
              <a:t>:</a:t>
            </a:r>
          </a:p>
          <a:p>
            <a:pPr marL="457200" lvl="1" indent="0" algn="r" rtl="1">
              <a:lnSpc>
                <a:spcPct val="100000"/>
              </a:lnSpc>
              <a:spcBef>
                <a:spcPts val="0"/>
              </a:spcBef>
              <a:spcAft>
                <a:spcPts val="600"/>
              </a:spcAft>
              <a:buNone/>
            </a:pPr>
            <a:r>
              <a:rPr lang="en-US" sz="1800" dirty="0">
                <a:solidFill>
                  <a:prstClr val="black"/>
                </a:solidFill>
                <a:cs typeface="mohammad bold art 1" pitchFamily="2" charset="-78"/>
              </a:rPr>
              <a:t>	</a:t>
            </a:r>
            <a:r>
              <a:rPr lang="ar-KW" sz="1800" dirty="0">
                <a:solidFill>
                  <a:prstClr val="black"/>
                </a:solidFill>
                <a:cs typeface="mohammad bold art 1" pitchFamily="2" charset="-78"/>
              </a:rPr>
              <a:t>شركة مرخص لها من الهيئة بنشاط وكالة مقاصة لمزاولة الإيداع المركزي للأوراق المالية.</a:t>
            </a:r>
          </a:p>
          <a:p>
            <a:pPr marL="457200" lvl="1" indent="0" algn="r" rtl="1">
              <a:lnSpc>
                <a:spcPct val="100000"/>
              </a:lnSpc>
              <a:spcBef>
                <a:spcPts val="0"/>
              </a:spcBef>
              <a:spcAft>
                <a:spcPts val="600"/>
              </a:spcAft>
              <a:buNone/>
            </a:pPr>
            <a:r>
              <a:rPr lang="en-US" sz="1800" dirty="0">
                <a:solidFill>
                  <a:prstClr val="black"/>
                </a:solidFill>
                <a:cs typeface="mohammad bold art 1" pitchFamily="2" charset="-78"/>
              </a:rPr>
              <a:t>	</a:t>
            </a:r>
            <a:r>
              <a:rPr lang="ar-KW" sz="1800" dirty="0">
                <a:solidFill>
                  <a:prstClr val="black"/>
                </a:solidFill>
                <a:cs typeface="mohammad bold art 1" pitchFamily="2" charset="-78"/>
              </a:rPr>
              <a:t>مهام الشركة الرئيسية :</a:t>
            </a:r>
          </a:p>
          <a:p>
            <a:pPr marL="1257300" lvl="2" indent="-342900" algn="r" rtl="1">
              <a:lnSpc>
                <a:spcPct val="100000"/>
              </a:lnSpc>
              <a:spcBef>
                <a:spcPts val="0"/>
              </a:spcBef>
              <a:spcAft>
                <a:spcPts val="600"/>
              </a:spcAft>
              <a:buFont typeface="+mj-lt"/>
              <a:buAutoNum type="arabicPeriod"/>
            </a:pPr>
            <a:r>
              <a:rPr lang="ar-KW" sz="1800" dirty="0">
                <a:solidFill>
                  <a:prstClr val="black"/>
                </a:solidFill>
                <a:cs typeface="mohammad bold art 1" pitchFamily="2" charset="-78"/>
              </a:rPr>
              <a:t>حفظ سجلات المساهمين.</a:t>
            </a:r>
          </a:p>
          <a:p>
            <a:pPr marL="1257300" lvl="2" indent="-342900" algn="r" rtl="1">
              <a:lnSpc>
                <a:spcPct val="100000"/>
              </a:lnSpc>
              <a:spcBef>
                <a:spcPts val="0"/>
              </a:spcBef>
              <a:spcAft>
                <a:spcPts val="600"/>
              </a:spcAft>
              <a:buFont typeface="+mj-lt"/>
              <a:buAutoNum type="arabicPeriod"/>
            </a:pPr>
            <a:r>
              <a:rPr lang="ar-KW" sz="1800" dirty="0">
                <a:solidFill>
                  <a:prstClr val="black"/>
                </a:solidFill>
                <a:cs typeface="mohammad bold art 1" pitchFamily="2" charset="-78"/>
              </a:rPr>
              <a:t>ادارة وتنفيذ قرارات الجمعيات العمومية </a:t>
            </a:r>
            <a:r>
              <a:rPr lang="en-US" sz="1800" dirty="0">
                <a:solidFill>
                  <a:prstClr val="black"/>
                </a:solidFill>
                <a:cs typeface="mohammad bold art 1" pitchFamily="2" charset="-78"/>
              </a:rPr>
              <a:t>(Corporate Actions)</a:t>
            </a:r>
            <a:r>
              <a:rPr lang="ar-KW" sz="1800" dirty="0">
                <a:solidFill>
                  <a:prstClr val="black"/>
                </a:solidFill>
                <a:cs typeface="mohammad bold art 1" pitchFamily="2" charset="-78"/>
              </a:rPr>
              <a:t>.</a:t>
            </a:r>
          </a:p>
          <a:p>
            <a:pPr marL="1257300" lvl="2" indent="-342900" algn="r" rtl="1">
              <a:lnSpc>
                <a:spcPct val="100000"/>
              </a:lnSpc>
              <a:spcBef>
                <a:spcPts val="0"/>
              </a:spcBef>
              <a:spcAft>
                <a:spcPts val="600"/>
              </a:spcAft>
              <a:buFont typeface="+mj-lt"/>
              <a:buAutoNum type="arabicPeriod"/>
            </a:pPr>
            <a:r>
              <a:rPr lang="ar-KW" sz="1800" dirty="0">
                <a:solidFill>
                  <a:prstClr val="black"/>
                </a:solidFill>
                <a:cs typeface="mohammad bold art 1" pitchFamily="2" charset="-78"/>
              </a:rPr>
              <a:t>فتح حسابات التداول وتحديثها.</a:t>
            </a:r>
          </a:p>
          <a:p>
            <a:endParaRPr lang="ar-KW" dirty="0">
              <a:solidFill>
                <a:prstClr val="black"/>
              </a:solidFill>
              <a:cs typeface="+mj-cs"/>
            </a:endParaRPr>
          </a:p>
          <a:p>
            <a:endParaRPr lang="en-US" dirty="0">
              <a:cs typeface="+mj-cs"/>
            </a:endParaRPr>
          </a:p>
          <a:p>
            <a:endParaRPr lang="en-US" dirty="0"/>
          </a:p>
        </p:txBody>
      </p:sp>
      <p:pic>
        <p:nvPicPr>
          <p:cNvPr id="8" name="Picture 7" descr="A close up of a sign&#10;&#10;AI-generated content may be incorrect.">
            <a:extLst>
              <a:ext uri="{FF2B5EF4-FFF2-40B4-BE49-F238E27FC236}">
                <a16:creationId xmlns:a16="http://schemas.microsoft.com/office/drawing/2014/main" id="{832C8C17-3D3F-6DB9-DACF-100CD5E8AA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067" y="246216"/>
            <a:ext cx="2846691" cy="528026"/>
          </a:xfrm>
          <a:prstGeom prst="rect">
            <a:avLst/>
          </a:prstGeom>
        </p:spPr>
      </p:pic>
      <p:grpSp>
        <p:nvGrpSpPr>
          <p:cNvPr id="12" name="Group 11">
            <a:extLst>
              <a:ext uri="{FF2B5EF4-FFF2-40B4-BE49-F238E27FC236}">
                <a16:creationId xmlns:a16="http://schemas.microsoft.com/office/drawing/2014/main" id="{2CA90373-6DC6-C5FC-1952-3018DDCB29AB}"/>
              </a:ext>
            </a:extLst>
          </p:cNvPr>
          <p:cNvGrpSpPr/>
          <p:nvPr/>
        </p:nvGrpSpPr>
        <p:grpSpPr>
          <a:xfrm>
            <a:off x="11658347" y="278732"/>
            <a:ext cx="533653" cy="355508"/>
            <a:chOff x="11182550" y="1223483"/>
            <a:chExt cx="768155" cy="554085"/>
          </a:xfrm>
        </p:grpSpPr>
        <p:sp>
          <p:nvSpPr>
            <p:cNvPr id="14" name="Rectangle 13">
              <a:extLst>
                <a:ext uri="{FF2B5EF4-FFF2-40B4-BE49-F238E27FC236}">
                  <a16:creationId xmlns:a16="http://schemas.microsoft.com/office/drawing/2014/main" id="{BC53757D-7D72-56D8-D86E-5282D2D0CE6E}"/>
                </a:ext>
              </a:extLst>
            </p:cNvPr>
            <p:cNvSpPr/>
            <p:nvPr/>
          </p:nvSpPr>
          <p:spPr>
            <a:xfrm>
              <a:off x="11467775" y="1223483"/>
              <a:ext cx="482930" cy="554083"/>
            </a:xfrm>
            <a:prstGeom prst="rect">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a:p>
          </p:txBody>
        </p:sp>
        <p:sp>
          <p:nvSpPr>
            <p:cNvPr id="15" name="Oval 14">
              <a:extLst>
                <a:ext uri="{FF2B5EF4-FFF2-40B4-BE49-F238E27FC236}">
                  <a16:creationId xmlns:a16="http://schemas.microsoft.com/office/drawing/2014/main" id="{BB59C8CC-DB26-C517-B07A-442E236916E7}"/>
                </a:ext>
              </a:extLst>
            </p:cNvPr>
            <p:cNvSpPr/>
            <p:nvPr/>
          </p:nvSpPr>
          <p:spPr>
            <a:xfrm>
              <a:off x="11182550" y="1223484"/>
              <a:ext cx="570450" cy="554084"/>
            </a:xfrm>
            <a:prstGeom prst="ellipse">
              <a:avLst/>
            </a:prstGeom>
            <a:solidFill>
              <a:srgbClr val="3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KW" dirty="0"/>
            </a:p>
          </p:txBody>
        </p:sp>
      </p:grpSp>
    </p:spTree>
    <p:extLst>
      <p:ext uri="{BB962C8B-B14F-4D97-AF65-F5344CB8AC3E}">
        <p14:creationId xmlns:p14="http://schemas.microsoft.com/office/powerpoint/2010/main" val="48292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19621</TotalTime>
  <Words>9198</Words>
  <Application>Microsoft Office PowerPoint</Application>
  <PresentationFormat>Widescreen</PresentationFormat>
  <Paragraphs>842</Paragraphs>
  <Slides>19</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Aptos</vt:lpstr>
      <vt:lpstr>Aptos Display</vt:lpstr>
      <vt:lpstr>Arial</vt:lpstr>
      <vt:lpstr>Avenir</vt:lpstr>
      <vt:lpstr>Avenir Book</vt:lpstr>
      <vt:lpstr>Avenir Medium</vt:lpstr>
      <vt:lpstr>Calibri</vt:lpstr>
      <vt:lpstr>Calibri Light</vt:lpstr>
      <vt:lpstr>Courier New</vt:lpstr>
      <vt:lpstr>Diwan Muna</vt:lpstr>
      <vt:lpstr>mohammad bold art 1</vt:lpstr>
      <vt:lpstr>Sakkal Majalla</vt:lpstr>
      <vt:lpstr>System Font Regular</vt:lpstr>
      <vt:lpstr>Times New Roman</vt:lpstr>
      <vt:lpstr>Wingdings</vt:lpstr>
      <vt:lpstr>Office Theme</vt:lpstr>
      <vt:lpstr>إطلاق الجزء الثاني من المرحلة الثالثة من برنامج تطوير منظومة سوق المال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Saud AlHuwal</dc:creator>
  <cp:lastModifiedBy>Fuad W. Al-Ateeqi</cp:lastModifiedBy>
  <cp:revision>39</cp:revision>
  <cp:lastPrinted>2025-04-10T04:50:12Z</cp:lastPrinted>
  <dcterms:created xsi:type="dcterms:W3CDTF">2025-01-22T07:06:39Z</dcterms:created>
  <dcterms:modified xsi:type="dcterms:W3CDTF">2025-06-17T05:39:36Z</dcterms:modified>
</cp:coreProperties>
</file>